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4" r:id="rId4"/>
    <p:sldMasterId id="2147484184" r:id="rId5"/>
  </p:sldMasterIdLst>
  <p:notesMasterIdLst>
    <p:notesMasterId r:id="rId21"/>
  </p:notesMasterIdLst>
  <p:sldIdLst>
    <p:sldId id="264" r:id="rId6"/>
    <p:sldId id="283" r:id="rId7"/>
    <p:sldId id="270" r:id="rId8"/>
    <p:sldId id="267" r:id="rId9"/>
    <p:sldId id="268" r:id="rId10"/>
    <p:sldId id="279" r:id="rId11"/>
    <p:sldId id="277" r:id="rId12"/>
    <p:sldId id="272" r:id="rId13"/>
    <p:sldId id="282" r:id="rId14"/>
    <p:sldId id="280" r:id="rId15"/>
    <p:sldId id="271" r:id="rId16"/>
    <p:sldId id="274" r:id="rId17"/>
    <p:sldId id="275" r:id="rId18"/>
    <p:sldId id="281"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13C374-7B26-44C4-A892-03DC7BA7951A}">
          <p14:sldIdLst>
            <p14:sldId id="264"/>
            <p14:sldId id="283"/>
            <p14:sldId id="270"/>
            <p14:sldId id="267"/>
            <p14:sldId id="268"/>
            <p14:sldId id="279"/>
          </p14:sldIdLst>
        </p14:section>
        <p14:section name="Untitled Section" id="{7B9545B4-E41A-492A-A0AE-5F109116D088}">
          <p14:sldIdLst>
            <p14:sldId id="277"/>
            <p14:sldId id="272"/>
            <p14:sldId id="282"/>
            <p14:sldId id="280"/>
            <p14:sldId id="271"/>
            <p14:sldId id="274"/>
            <p14:sldId id="275"/>
            <p14:sldId id="281"/>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ED2D3D-CDD3-4567-9C28-6CAE3D0559FE}" v="20" dt="2023-06-18T11:48:24.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5" autoAdjust="0"/>
    <p:restoredTop sz="93784" autoAdjust="0"/>
  </p:normalViewPr>
  <p:slideViewPr>
    <p:cSldViewPr snapToGrid="0">
      <p:cViewPr varScale="1">
        <p:scale>
          <a:sx n="86" d="100"/>
          <a:sy n="86" d="100"/>
        </p:scale>
        <p:origin x="216" y="48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6/21/23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0502-0049-065B-F08B-9B3BA0F5A7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D007DAA-0550-E93B-0036-05B128BF8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C62207F-0F25-A2A6-EFB2-203DB6BE09BB}"/>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a:extLst>
              <a:ext uri="{FF2B5EF4-FFF2-40B4-BE49-F238E27FC236}">
                <a16:creationId xmlns:a16="http://schemas.microsoft.com/office/drawing/2014/main" id="{050BDCED-B318-E5EE-4B41-E03A8215CF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BE0738A-362E-AA2A-0F45-A39EB65BF672}"/>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376419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F35A-9165-EB65-2F33-8DF4561454B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632B508-E972-46D0-702C-47E1B9563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4F68320-F8FD-7555-EA39-7FD906ED9632}"/>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a:extLst>
              <a:ext uri="{FF2B5EF4-FFF2-40B4-BE49-F238E27FC236}">
                <a16:creationId xmlns:a16="http://schemas.microsoft.com/office/drawing/2014/main" id="{2961FC65-663D-3119-328D-7A55744CEA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B821F3-FB3C-1D1C-69F1-D8C660B2ED74}"/>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117609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C12AA-E4E8-A687-49D4-ACB766E7C0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D522C2B-DD4F-4C4A-6667-1680DC2659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FAAA2B-4DAF-CB85-64CB-61605AA41628}"/>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a:extLst>
              <a:ext uri="{FF2B5EF4-FFF2-40B4-BE49-F238E27FC236}">
                <a16:creationId xmlns:a16="http://schemas.microsoft.com/office/drawing/2014/main" id="{B66D8C85-29F3-EB01-8E33-0131A18B11C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2C9C963-C940-D2DF-D5FB-DF0AC7A8C053}"/>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203594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p:cNvSpPr>
            <a:spLocks noGrp="1"/>
          </p:cNvSpPr>
          <p:nvPr>
            <p:ph type="ftr" sz="quarter" idx="11"/>
          </p:nvPr>
        </p:nvSpPr>
        <p:spPr>
          <a:xfrm>
            <a:off x="2416500" y="329307"/>
            <a:ext cx="4973915" cy="309201"/>
          </a:xfrm>
        </p:spPr>
        <p:txBody>
          <a:bodyPr/>
          <a:lstStyle/>
          <a:p>
            <a:endParaRPr lang="en-IN"/>
          </a:p>
        </p:txBody>
      </p:sp>
      <p:sp>
        <p:nvSpPr>
          <p:cNvPr id="6" name="Slide Number Placeholder 5"/>
          <p:cNvSpPr>
            <a:spLocks noGrp="1"/>
          </p:cNvSpPr>
          <p:nvPr>
            <p:ph type="sldNum" sz="quarter" idx="12"/>
          </p:nvPr>
        </p:nvSpPr>
        <p:spPr>
          <a:xfrm>
            <a:off x="1437664" y="798973"/>
            <a:ext cx="811019" cy="503578"/>
          </a:xfrm>
        </p:spPr>
        <p:txBody>
          <a:bodyPr/>
          <a:lstStyle/>
          <a:p>
            <a:fld id="{441B4B42-D5BD-459E-BEB3-5D70688F323E}" type="slidenum">
              <a:rPr lang="en-IN" smtClean="0"/>
              <a:t>‹#›</a:t>
            </a:fld>
            <a:endParaRPr lang="en-I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6966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1B4B42-D5BD-459E-BEB3-5D70688F323E}" type="slidenum">
              <a:rPr lang="en-IN" smtClean="0"/>
              <a:t>‹#›</a:t>
            </a:fld>
            <a:endParaRPr lang="en-I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40207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1B4B42-D5BD-459E-BEB3-5D70688F323E}" type="slidenum">
              <a:rPr lang="en-IN" smtClean="0"/>
              <a:t>‹#›</a:t>
            </a:fld>
            <a:endParaRPr lang="en-I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5713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9F69E4-9F14-4BAA-B5DD-835317A43EE1}" type="datetimeFigureOut">
              <a:rPr lang="en-IN" smtClean="0"/>
              <a:t>21/06/23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1B4B42-D5BD-459E-BEB3-5D70688F323E}" type="slidenum">
              <a:rPr lang="en-IN" smtClean="0"/>
              <a:t>‹#›</a:t>
            </a:fld>
            <a:endParaRPr lang="en-I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545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9F69E4-9F14-4BAA-B5DD-835317A43EE1}" type="datetimeFigureOut">
              <a:rPr lang="en-IN" smtClean="0"/>
              <a:t>21/06/23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41B4B42-D5BD-459E-BEB3-5D70688F323E}" type="slidenum">
              <a:rPr lang="en-IN" smtClean="0"/>
              <a:t>‹#›</a:t>
            </a:fld>
            <a:endParaRPr lang="en-I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321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9F69E4-9F14-4BAA-B5DD-835317A43EE1}" type="datetimeFigureOut">
              <a:rPr lang="en-IN" smtClean="0"/>
              <a:t>21/06/23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41B4B42-D5BD-459E-BEB3-5D70688F323E}" type="slidenum">
              <a:rPr lang="en-IN" smtClean="0"/>
              <a:t>‹#›</a:t>
            </a:fld>
            <a:endParaRPr lang="en-I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0192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69E4-9F14-4BAA-B5DD-835317A43EE1}" type="datetimeFigureOut">
              <a:rPr lang="en-IN" smtClean="0"/>
              <a:t>21/06/23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35352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9F69E4-9F14-4BAA-B5DD-835317A43EE1}" type="datetimeFigureOut">
              <a:rPr lang="en-IN" smtClean="0"/>
              <a:t>21/06/23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1B4B42-D5BD-459E-BEB3-5D70688F323E}" type="slidenum">
              <a:rPr lang="en-IN" smtClean="0"/>
              <a:t>‹#›</a:t>
            </a:fld>
            <a:endParaRPr lang="en-I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226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121A-B24B-A3E2-F3DA-EC43D828DAB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A9B6203-633F-58F8-709A-257D75E43B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8BA368F-B344-A535-4386-479D4C93DB3A}"/>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a:extLst>
              <a:ext uri="{FF2B5EF4-FFF2-40B4-BE49-F238E27FC236}">
                <a16:creationId xmlns:a16="http://schemas.microsoft.com/office/drawing/2014/main" id="{F17ACD0C-345F-71C6-02D5-FFA55463574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172EECD-0BBD-5DB2-9633-4BFAB6DBB75F}"/>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2265532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69F69E4-9F14-4BAA-B5DD-835317A43EE1}" type="datetimeFigureOut">
              <a:rPr lang="en-IN" smtClean="0"/>
              <a:t>21/06/23</a:t>
            </a:fld>
            <a:endParaRPr lang="en-IN"/>
          </a:p>
        </p:txBody>
      </p:sp>
      <p:sp>
        <p:nvSpPr>
          <p:cNvPr id="6" name="Footer Placeholder 5"/>
          <p:cNvSpPr>
            <a:spLocks noGrp="1"/>
          </p:cNvSpPr>
          <p:nvPr>
            <p:ph type="ftr" sz="quarter" idx="11"/>
          </p:nvPr>
        </p:nvSpPr>
        <p:spPr>
          <a:xfrm>
            <a:off x="1447382" y="318640"/>
            <a:ext cx="5541004" cy="320931"/>
          </a:xfrm>
        </p:spPr>
        <p:txBody>
          <a:bodyPr/>
          <a:lstStyle/>
          <a:p>
            <a:endParaRPr lang="en-IN"/>
          </a:p>
        </p:txBody>
      </p:sp>
      <p:sp>
        <p:nvSpPr>
          <p:cNvPr id="7" name="Slide Number Placeholder 6"/>
          <p:cNvSpPr>
            <a:spLocks noGrp="1"/>
          </p:cNvSpPr>
          <p:nvPr>
            <p:ph type="sldNum" sz="quarter" idx="12"/>
          </p:nvPr>
        </p:nvSpPr>
        <p:spPr/>
        <p:txBody>
          <a:bodyPr/>
          <a:lstStyle/>
          <a:p>
            <a:fld id="{441B4B42-D5BD-459E-BEB3-5D70688F323E}" type="slidenum">
              <a:rPr lang="en-IN" smtClean="0"/>
              <a:t>‹#›</a:t>
            </a:fld>
            <a:endParaRPr lang="en-I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6684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1B4B42-D5BD-459E-BEB3-5D70688F323E}" type="slidenum">
              <a:rPr lang="en-IN" smtClean="0"/>
              <a:t>‹#›</a:t>
            </a:fld>
            <a:endParaRPr lang="en-I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2892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1B4B42-D5BD-459E-BEB3-5D70688F323E}" type="slidenum">
              <a:rPr lang="en-IN" smtClean="0"/>
              <a:t>‹#›</a:t>
            </a:fld>
            <a:endParaRPr lang="en-I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442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84B6-EBCB-B485-A24D-E5F5B13F2A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A015459-19EE-B8E1-C59F-841937B0B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3737F5-0280-0195-0AA8-5AC69030E50F}"/>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5" name="Footer Placeholder 4">
            <a:extLst>
              <a:ext uri="{FF2B5EF4-FFF2-40B4-BE49-F238E27FC236}">
                <a16:creationId xmlns:a16="http://schemas.microsoft.com/office/drawing/2014/main" id="{7D071B19-4DB8-6134-D69F-0FECB26A35E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BEFC297-6C7A-B9AC-B6D4-A5D08BA78A65}"/>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360588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FEBF-2289-C704-6D8D-08FA6ED204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D03F623-4E1F-118C-4834-F591B9C06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764805B-7A0C-8B5A-6492-05CCF137C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1156FBF-DBEA-87CD-033D-304D9011D3D7}"/>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6" name="Footer Placeholder 5">
            <a:extLst>
              <a:ext uri="{FF2B5EF4-FFF2-40B4-BE49-F238E27FC236}">
                <a16:creationId xmlns:a16="http://schemas.microsoft.com/office/drawing/2014/main" id="{6FCD98D0-DF17-934D-6F41-BAE03F0D558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47741A9-A13F-82E5-284C-89780E637469}"/>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368397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7083-6952-06F9-4EC3-BB9BE0C6D06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643748-42A7-43DF-E721-CADD692C2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83C29-04B5-7434-DE2F-D733C43E9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E43A8D0-F93B-5970-26CE-D574CD73B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70DDB1-2075-ECE2-BA45-B053660A80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20FBA81-715C-522E-298F-F499D85DB7A3}"/>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8" name="Footer Placeholder 7">
            <a:extLst>
              <a:ext uri="{FF2B5EF4-FFF2-40B4-BE49-F238E27FC236}">
                <a16:creationId xmlns:a16="http://schemas.microsoft.com/office/drawing/2014/main" id="{6CFE353F-49E6-02CD-0767-6B3ECF4CCE6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E058592-F4C6-942E-1A4F-12BB63B08D75}"/>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113002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508E-9D1E-9F43-CD45-C49CE053FAE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C5C8C7B-3732-77B6-D910-AAF40043A093}"/>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4" name="Footer Placeholder 3">
            <a:extLst>
              <a:ext uri="{FF2B5EF4-FFF2-40B4-BE49-F238E27FC236}">
                <a16:creationId xmlns:a16="http://schemas.microsoft.com/office/drawing/2014/main" id="{4EC9B171-DD43-5D30-2DFF-944EC729BC6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37DCF97-415D-0BDB-B3FC-674F04BBCF6B}"/>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384988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3A1FF-2887-8657-EC5B-D4F15E7B0B73}"/>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3" name="Footer Placeholder 2">
            <a:extLst>
              <a:ext uri="{FF2B5EF4-FFF2-40B4-BE49-F238E27FC236}">
                <a16:creationId xmlns:a16="http://schemas.microsoft.com/office/drawing/2014/main" id="{6324D8E6-93B5-BF87-06A6-60255797A63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628688C-DBAB-8142-5F01-C55D69EEFB28}"/>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270216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F311-B407-F24D-ACBB-D4DBE52A7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A6BA1E6-0BF4-668B-2CFE-1DC8EB5227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4BD340E-FE2B-CB35-26D1-2EFFE18B1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98FF5-8FEB-39B5-63FB-80EA715D60C0}"/>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6" name="Footer Placeholder 5">
            <a:extLst>
              <a:ext uri="{FF2B5EF4-FFF2-40B4-BE49-F238E27FC236}">
                <a16:creationId xmlns:a16="http://schemas.microsoft.com/office/drawing/2014/main" id="{C1508DD4-5383-568A-DFDD-055A57EC3B5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4931742-86B1-260F-535C-A330903233E7}"/>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132335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70643-32AE-0D4F-2D45-178FCADA3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4951782-532E-75AF-1018-E8F30E5E7E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4D09C6E-23F3-8131-04D7-BAD689D1D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7A21B-1554-CEDE-0F4E-54D314B988DD}"/>
              </a:ext>
            </a:extLst>
          </p:cNvPr>
          <p:cNvSpPr>
            <a:spLocks noGrp="1"/>
          </p:cNvSpPr>
          <p:nvPr>
            <p:ph type="dt" sz="half" idx="10"/>
          </p:nvPr>
        </p:nvSpPr>
        <p:spPr/>
        <p:txBody>
          <a:bodyPr/>
          <a:lstStyle/>
          <a:p>
            <a:fld id="{D69F69E4-9F14-4BAA-B5DD-835317A43EE1}" type="datetimeFigureOut">
              <a:rPr lang="en-IN" smtClean="0"/>
              <a:t>21/06/23</a:t>
            </a:fld>
            <a:endParaRPr lang="en-IN"/>
          </a:p>
        </p:txBody>
      </p:sp>
      <p:sp>
        <p:nvSpPr>
          <p:cNvPr id="6" name="Footer Placeholder 5">
            <a:extLst>
              <a:ext uri="{FF2B5EF4-FFF2-40B4-BE49-F238E27FC236}">
                <a16:creationId xmlns:a16="http://schemas.microsoft.com/office/drawing/2014/main" id="{9FD7563C-3168-5550-7360-04792743224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BB7EF35-0A24-4A40-D56F-544D0C780731}"/>
              </a:ext>
            </a:extLst>
          </p:cNvPr>
          <p:cNvSpPr>
            <a:spLocks noGrp="1"/>
          </p:cNvSpPr>
          <p:nvPr>
            <p:ph type="sldNum" sz="quarter" idx="12"/>
          </p:nvPr>
        </p:nvSpPr>
        <p:spPr/>
        <p:txBody>
          <a:bodyPr/>
          <a:lstStyle/>
          <a:p>
            <a:fld id="{441B4B42-D5BD-459E-BEB3-5D70688F323E}" type="slidenum">
              <a:rPr lang="en-IN" smtClean="0"/>
              <a:t>‹#›</a:t>
            </a:fld>
            <a:endParaRPr lang="en-IN"/>
          </a:p>
        </p:txBody>
      </p:sp>
    </p:spTree>
    <p:extLst>
      <p:ext uri="{BB962C8B-B14F-4D97-AF65-F5344CB8AC3E}">
        <p14:creationId xmlns:p14="http://schemas.microsoft.com/office/powerpoint/2010/main" val="306097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4000">
              <a:schemeClr val="accent2">
                <a:lumMod val="20000"/>
                <a:lumOff val="80000"/>
              </a:schemeClr>
            </a:gs>
            <a:gs pos="0">
              <a:schemeClr val="bg2">
                <a:tint val="90000"/>
                <a:lumMod val="120000"/>
              </a:schemeClr>
            </a:gs>
            <a:gs pos="100000">
              <a:schemeClr val="bg2">
                <a:shade val="98000"/>
                <a:satMod val="120000"/>
                <a:lumMod val="98000"/>
              </a:schemeClr>
            </a:gs>
          </a:gsLst>
          <a:lin ang="108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9426EA-20F1-3A37-9175-E884EADA8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E08DC32-5DCA-28E6-97CE-52EFBF4B0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887452E-8E93-5A60-95F2-42AAA6D05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69E4-9F14-4BAA-B5DD-835317A43EE1}" type="datetimeFigureOut">
              <a:rPr lang="en-IN" smtClean="0"/>
              <a:t>21/06/23</a:t>
            </a:fld>
            <a:endParaRPr lang="en-IN"/>
          </a:p>
        </p:txBody>
      </p:sp>
      <p:sp>
        <p:nvSpPr>
          <p:cNvPr id="5" name="Footer Placeholder 4">
            <a:extLst>
              <a:ext uri="{FF2B5EF4-FFF2-40B4-BE49-F238E27FC236}">
                <a16:creationId xmlns:a16="http://schemas.microsoft.com/office/drawing/2014/main" id="{25010684-0195-EBD8-3E3B-82AB670EE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3AAA7F2-192B-7B63-BFA9-00000BC09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B4B42-D5BD-459E-BEB3-5D70688F323E}" type="slidenum">
              <a:rPr lang="en-IN" smtClean="0"/>
              <a:t>‹#›</a:t>
            </a:fld>
            <a:endParaRPr lang="en-IN"/>
          </a:p>
        </p:txBody>
      </p:sp>
    </p:spTree>
    <p:extLst>
      <p:ext uri="{BB962C8B-B14F-4D97-AF65-F5344CB8AC3E}">
        <p14:creationId xmlns:p14="http://schemas.microsoft.com/office/powerpoint/2010/main" val="3345351300"/>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69F69E4-9F14-4BAA-B5DD-835317A43EE1}" type="datetimeFigureOut">
              <a:rPr lang="en-IN" smtClean="0"/>
              <a:t>21/06/23</a:t>
            </a:fld>
            <a:endParaRPr lang="en-I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41B4B42-D5BD-459E-BEB3-5D70688F323E}" type="slidenum">
              <a:rPr lang="en-IN" smtClean="0"/>
              <a:t>‹#›</a:t>
            </a:fld>
            <a:endParaRPr lang="en-I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287515"/>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hyperlink" Target="https://www.researchgate.net/publication/351100625_Biodiversity_of_Indian_Rotifers_Rotifera_with_remarks_on_biogeography_and_richness_in_diverse_ecosystems_Opuscula_Zoologica_Budapest_521_69-97_DOI_1018348opzool2021169" TargetMode="Externa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47999" y="1176508"/>
            <a:ext cx="6927587" cy="2705210"/>
          </a:xfrm>
        </p:spPr>
        <p:txBody>
          <a:bodyPr>
            <a:normAutofit fontScale="90000"/>
          </a:bodyPr>
          <a:lstStyle/>
          <a:p>
            <a:br>
              <a:rPr lang="en-IN" sz="2400" dirty="0">
                <a:latin typeface="Arial Black" panose="020B0A04020102020204" pitchFamily="34" charset="0"/>
              </a:rPr>
            </a:br>
            <a:r>
              <a:rPr lang="en-IN" sz="2400" dirty="0">
                <a:latin typeface="Arial Black" panose="020B0A04020102020204" pitchFamily="34" charset="0"/>
              </a:rPr>
              <a:t>                          </a:t>
            </a:r>
            <a:r>
              <a:rPr lang="en-IN" sz="2400" dirty="0">
                <a:solidFill>
                  <a:schemeClr val="accent5">
                    <a:lumMod val="50000"/>
                  </a:schemeClr>
                </a:solidFill>
                <a:latin typeface="Bahnschrift SemiBold" panose="020B0502040204020203" pitchFamily="34" charset="0"/>
              </a:rPr>
              <a:t>Introducing </a:t>
            </a:r>
            <a:br>
              <a:rPr lang="en-IN" sz="2400" dirty="0">
                <a:solidFill>
                  <a:schemeClr val="accent5">
                    <a:lumMod val="50000"/>
                  </a:schemeClr>
                </a:solidFill>
                <a:latin typeface="Bahnschrift SemiBold" panose="020B0502040204020203" pitchFamily="34" charset="0"/>
              </a:rPr>
            </a:br>
            <a:br>
              <a:rPr lang="en-IN" sz="2400" dirty="0">
                <a:latin typeface="Arial Black" panose="020B0A04020102020204" pitchFamily="34" charset="0"/>
              </a:rPr>
            </a:br>
            <a:r>
              <a:rPr lang="en-IN" sz="2400" dirty="0">
                <a:latin typeface="Arial Black" panose="020B0A04020102020204" pitchFamily="34" charset="0"/>
              </a:rPr>
              <a:t>               </a:t>
            </a:r>
            <a:r>
              <a:rPr lang="en-US" sz="2400" dirty="0">
                <a:solidFill>
                  <a:schemeClr val="accent5">
                    <a:lumMod val="50000"/>
                  </a:schemeClr>
                </a:solidFill>
                <a:latin typeface="Bahnschrift Condensed" panose="020B0502040204020203" pitchFamily="34" charset="0"/>
                <a:cs typeface="Times New Roman" panose="02020603050405020304" pitchFamily="18" charset="0"/>
              </a:rPr>
              <a:t>INDIAN INSTITUTE OF TECHNOLOGY, GUWAHATI</a:t>
            </a:r>
            <a:br>
              <a:rPr lang="en-IN" sz="3200" dirty="0">
                <a:solidFill>
                  <a:schemeClr val="accent5">
                    <a:lumMod val="50000"/>
                  </a:schemeClr>
                </a:solidFill>
                <a:latin typeface="Bahnschrift Condensed" panose="020B0502040204020203" pitchFamily="34" charset="0"/>
              </a:rPr>
            </a:br>
            <a:br>
              <a:rPr lang="en-IN" sz="3200" dirty="0">
                <a:solidFill>
                  <a:schemeClr val="accent5">
                    <a:lumMod val="50000"/>
                  </a:schemeClr>
                </a:solidFill>
                <a:latin typeface="Bahnschrift Condensed" panose="020B0502040204020203" pitchFamily="34" charset="0"/>
                <a:cs typeface="Times New Roman" panose="02020603050405020304" pitchFamily="18" charset="0"/>
              </a:rPr>
            </a:br>
            <a:br>
              <a:rPr lang="en-IN" sz="3200" dirty="0">
                <a:solidFill>
                  <a:schemeClr val="accent5">
                    <a:lumMod val="50000"/>
                  </a:schemeClr>
                </a:solidFill>
                <a:latin typeface="Bahnschrift Condensed" panose="020B0502040204020203" pitchFamily="34" charset="0"/>
                <a:cs typeface="Times New Roman" panose="02020603050405020304" pitchFamily="18" charset="0"/>
              </a:rPr>
            </a:br>
            <a:br>
              <a:rPr lang="en-IN" sz="3200" dirty="0">
                <a:latin typeface="Arial Black" panose="020B0A04020102020204" pitchFamily="34" charset="0"/>
              </a:rPr>
            </a:b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27E5230-2868-C716-B730-A8884D492B78}"/>
              </a:ext>
            </a:extLst>
          </p:cNvPr>
          <p:cNvPicPr>
            <a:picLocks noChangeAspect="1"/>
          </p:cNvPicPr>
          <p:nvPr/>
        </p:nvPicPr>
        <p:blipFill>
          <a:blip r:embed="rId5"/>
          <a:stretch>
            <a:fillRect/>
          </a:stretch>
        </p:blipFill>
        <p:spPr>
          <a:xfrm>
            <a:off x="3180585" y="2529113"/>
            <a:ext cx="1229846" cy="1251905"/>
          </a:xfrm>
          <a:prstGeom prst="rect">
            <a:avLst/>
          </a:prstGeom>
        </p:spPr>
      </p:pic>
      <p:pic>
        <p:nvPicPr>
          <p:cNvPr id="4" name="Picture 3">
            <a:extLst>
              <a:ext uri="{FF2B5EF4-FFF2-40B4-BE49-F238E27FC236}">
                <a16:creationId xmlns:a16="http://schemas.microsoft.com/office/drawing/2014/main" id="{71B6EB0C-56C2-ED38-A049-2EF39CF7E963}"/>
              </a:ext>
            </a:extLst>
          </p:cNvPr>
          <p:cNvPicPr>
            <a:picLocks noChangeAspect="1"/>
          </p:cNvPicPr>
          <p:nvPr/>
        </p:nvPicPr>
        <p:blipFill>
          <a:blip r:embed="rId6"/>
          <a:stretch>
            <a:fillRect/>
          </a:stretch>
        </p:blipFill>
        <p:spPr>
          <a:xfrm>
            <a:off x="9137585" y="462133"/>
            <a:ext cx="2724150" cy="714375"/>
          </a:xfrm>
          <a:prstGeom prst="rect">
            <a:avLst/>
          </a:prstGeom>
        </p:spPr>
      </p:pic>
      <p:pic>
        <p:nvPicPr>
          <p:cNvPr id="10" name="Picture 9">
            <a:extLst>
              <a:ext uri="{FF2B5EF4-FFF2-40B4-BE49-F238E27FC236}">
                <a16:creationId xmlns:a16="http://schemas.microsoft.com/office/drawing/2014/main" id="{00BD1CF7-82AB-8225-B3E6-8DEF19F65330}"/>
              </a:ext>
            </a:extLst>
          </p:cNvPr>
          <p:cNvPicPr>
            <a:picLocks noChangeAspect="1"/>
          </p:cNvPicPr>
          <p:nvPr/>
        </p:nvPicPr>
        <p:blipFill>
          <a:blip r:embed="rId7">
            <a:alphaModFix/>
          </a:blip>
          <a:stretch>
            <a:fillRect/>
          </a:stretch>
        </p:blipFill>
        <p:spPr>
          <a:xfrm>
            <a:off x="0" y="4031922"/>
            <a:ext cx="12192000" cy="28260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143AD9D-21C2-08AD-F965-370139C3E377}"/>
              </a:ext>
            </a:extLst>
          </p:cNvPr>
          <p:cNvPicPr>
            <a:picLocks noChangeAspect="1"/>
          </p:cNvPicPr>
          <p:nvPr/>
        </p:nvPicPr>
        <p:blipFill>
          <a:blip r:embed="rId8"/>
          <a:stretch>
            <a:fillRect/>
          </a:stretch>
        </p:blipFill>
        <p:spPr>
          <a:xfrm>
            <a:off x="8137633" y="1326712"/>
            <a:ext cx="3724102" cy="944416"/>
          </a:xfrm>
          <a:prstGeom prst="rect">
            <a:avLst/>
          </a:prstGeom>
        </p:spPr>
      </p:pic>
      <p:pic>
        <p:nvPicPr>
          <p:cNvPr id="5" name="Audio 4">
            <a:hlinkClick r:id="" action="ppaction://media"/>
            <a:extLst>
              <a:ext uri="{FF2B5EF4-FFF2-40B4-BE49-F238E27FC236}">
                <a16:creationId xmlns:a16="http://schemas.microsoft.com/office/drawing/2014/main" id="{15B6E7FE-1096-4B4C-88FE-89D39A695A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028081"/>
      </p:ext>
    </p:extLst>
  </p:cSld>
  <p:clrMapOvr>
    <a:masterClrMapping/>
  </p:clrMapOvr>
  <p:transition spd="slow" advTm="2482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B3CC-4002-32F4-7059-B62E79782417}"/>
              </a:ext>
            </a:extLst>
          </p:cNvPr>
          <p:cNvSpPr>
            <a:spLocks noGrp="1"/>
          </p:cNvSpPr>
          <p:nvPr>
            <p:ph type="title"/>
          </p:nvPr>
        </p:nvSpPr>
        <p:spPr>
          <a:xfrm>
            <a:off x="2967037" y="412751"/>
            <a:ext cx="6257925" cy="1206500"/>
          </a:xfrm>
        </p:spPr>
        <p:txBody>
          <a:bodyPr>
            <a:normAutofit/>
          </a:bodyPr>
          <a:lstStyle/>
          <a:p>
            <a:pPr algn="ctr"/>
            <a:r>
              <a:rPr lang="en-IN" sz="2800" b="1" u="sng" dirty="0">
                <a:solidFill>
                  <a:srgbClr val="002060"/>
                </a:solidFill>
                <a:latin typeface="Bahnschrift Light" panose="020B0502040204020203" pitchFamily="34" charset="0"/>
                <a:cs typeface="Times New Roman" panose="02020603050405020304" pitchFamily="18" charset="0"/>
              </a:rPr>
              <a:t>Workplan for </a:t>
            </a:r>
            <a:r>
              <a:rPr lang="en-IN" sz="2800" b="1" u="sng" dirty="0" err="1">
                <a:solidFill>
                  <a:srgbClr val="002060"/>
                </a:solidFill>
                <a:latin typeface="Bahnschrift Light" panose="020B0502040204020203" pitchFamily="34" charset="0"/>
                <a:cs typeface="Times New Roman" panose="02020603050405020304" pitchFamily="18" charset="0"/>
              </a:rPr>
              <a:t>iBrain</a:t>
            </a:r>
            <a:endParaRPr lang="en-IN" sz="2800" dirty="0">
              <a:latin typeface="Bahnschrift Light" panose="020B0502040204020203" pitchFamily="34" charset="0"/>
            </a:endParaRPr>
          </a:p>
        </p:txBody>
      </p:sp>
      <p:sp>
        <p:nvSpPr>
          <p:cNvPr id="3" name="Content Placeholder 2">
            <a:extLst>
              <a:ext uri="{FF2B5EF4-FFF2-40B4-BE49-F238E27FC236}">
                <a16:creationId xmlns:a16="http://schemas.microsoft.com/office/drawing/2014/main" id="{C0914815-6573-77B7-75CE-2898957D55BE}"/>
              </a:ext>
            </a:extLst>
          </p:cNvPr>
          <p:cNvSpPr>
            <a:spLocks noGrp="1"/>
          </p:cNvSpPr>
          <p:nvPr>
            <p:ph idx="1"/>
          </p:nvPr>
        </p:nvSpPr>
        <p:spPr>
          <a:xfrm>
            <a:off x="950912" y="1849467"/>
            <a:ext cx="10515600" cy="4114800"/>
          </a:xfrm>
        </p:spPr>
        <p:txBody>
          <a:bodyPr>
            <a:normAutofit fontScale="92500" lnSpcReduction="10000"/>
          </a:bodyPr>
          <a:lstStyle/>
          <a:p>
            <a:r>
              <a:rPr lang="en-IN" sz="1900" dirty="0">
                <a:latin typeface="Bahnschrift Light" panose="020B0502040204020203" pitchFamily="34" charset="0"/>
              </a:rPr>
              <a:t>Course material preparation</a:t>
            </a:r>
          </a:p>
          <a:p>
            <a:pPr lvl="1"/>
            <a:r>
              <a:rPr lang="en-IN" sz="1900" dirty="0">
                <a:latin typeface="Bahnschrift Light" panose="020B0502040204020203" pitchFamily="34" charset="0"/>
              </a:rPr>
              <a:t>Research methods in language-cognition research, to be incorporated in the July-Nov semester’s course. </a:t>
            </a:r>
          </a:p>
          <a:p>
            <a:r>
              <a:rPr lang="en-IN" sz="1900" dirty="0">
                <a:latin typeface="Bahnschrift Light" panose="020B0502040204020203" pitchFamily="34" charset="0"/>
              </a:rPr>
              <a:t>Activities at IITG</a:t>
            </a:r>
          </a:p>
          <a:p>
            <a:pPr lvl="1"/>
            <a:r>
              <a:rPr lang="en-IN" sz="1900" dirty="0">
                <a:latin typeface="Bahnschrift Light" panose="020B0502040204020203" pitchFamily="34" charset="0"/>
              </a:rPr>
              <a:t>Monthly seminar series</a:t>
            </a:r>
          </a:p>
          <a:p>
            <a:pPr lvl="1"/>
            <a:r>
              <a:rPr lang="en-IN" sz="1900" dirty="0">
                <a:latin typeface="Bahnschrift Light" panose="020B0502040204020203" pitchFamily="34" charset="0"/>
              </a:rPr>
              <a:t>Training workshop every two months</a:t>
            </a:r>
          </a:p>
          <a:p>
            <a:pPr lvl="1"/>
            <a:r>
              <a:rPr lang="en-IN" sz="1900" dirty="0">
                <a:latin typeface="Bahnschrift Light" panose="020B0502040204020203" pitchFamily="34" charset="0"/>
              </a:rPr>
              <a:t>Monthly student corners</a:t>
            </a:r>
          </a:p>
          <a:p>
            <a:r>
              <a:rPr lang="en-IN" sz="1900" dirty="0">
                <a:latin typeface="Bahnschrift Light" panose="020B0502040204020203" pitchFamily="34" charset="0"/>
              </a:rPr>
              <a:t>Travel</a:t>
            </a:r>
          </a:p>
          <a:p>
            <a:pPr lvl="1"/>
            <a:r>
              <a:rPr lang="en-IN" sz="1900" dirty="0">
                <a:latin typeface="Bahnschrift Light" panose="020B0502040204020203" pitchFamily="34" charset="0"/>
              </a:rPr>
              <a:t>Student visits to partner institutes in India</a:t>
            </a:r>
          </a:p>
          <a:p>
            <a:pPr lvl="1"/>
            <a:r>
              <a:rPr lang="en-IN" sz="1900" dirty="0">
                <a:latin typeface="Bahnschrift Light" panose="020B0502040204020203" pitchFamily="34" charset="0"/>
              </a:rPr>
              <a:t>Student visits to partner institutes in Europe</a:t>
            </a:r>
          </a:p>
          <a:p>
            <a:pPr lvl="1"/>
            <a:r>
              <a:rPr lang="en-IN" sz="1900" dirty="0">
                <a:latin typeface="Bahnschrift Light" panose="020B0502040204020203" pitchFamily="34" charset="0"/>
              </a:rPr>
              <a:t>Visits by the Co-PI</a:t>
            </a:r>
          </a:p>
          <a:p>
            <a:pPr lvl="1"/>
            <a:endParaRPr lang="en-IN" dirty="0"/>
          </a:p>
          <a:p>
            <a:pPr lvl="1"/>
            <a:endParaRPr lang="en-IN" dirty="0"/>
          </a:p>
          <a:p>
            <a:pPr lvl="1"/>
            <a:endParaRPr lang="en-IN" dirty="0"/>
          </a:p>
        </p:txBody>
      </p:sp>
      <p:pic>
        <p:nvPicPr>
          <p:cNvPr id="4" name="Audio 3">
            <a:hlinkClick r:id="" action="ppaction://media"/>
            <a:extLst>
              <a:ext uri="{FF2B5EF4-FFF2-40B4-BE49-F238E27FC236}">
                <a16:creationId xmlns:a16="http://schemas.microsoft.com/office/drawing/2014/main" id="{F6BD3ECB-FB62-C842-A0D8-E2BC1761B7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8292766"/>
      </p:ext>
    </p:extLst>
  </p:cSld>
  <p:clrMapOvr>
    <a:masterClrMapping/>
  </p:clrMapOvr>
  <mc:AlternateContent xmlns:mc="http://schemas.openxmlformats.org/markup-compatibility/2006">
    <mc:Choice xmlns:p14="http://schemas.microsoft.com/office/powerpoint/2010/main" Requires="p14">
      <p:transition spd="slow" p14:dur="2000" advTm="86204"/>
    </mc:Choice>
    <mc:Fallback>
      <p:transition spd="slow" advTm="8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F12B-990E-809C-F3B5-FFA08239AB6B}"/>
              </a:ext>
            </a:extLst>
          </p:cNvPr>
          <p:cNvSpPr>
            <a:spLocks noGrp="1"/>
          </p:cNvSpPr>
          <p:nvPr>
            <p:ph type="title"/>
          </p:nvPr>
        </p:nvSpPr>
        <p:spPr>
          <a:xfrm>
            <a:off x="502078" y="553983"/>
            <a:ext cx="11187844" cy="933187"/>
          </a:xfrm>
        </p:spPr>
        <p:txBody>
          <a:bodyPr>
            <a:normAutofit/>
          </a:bodyPr>
          <a:lstStyle/>
          <a:p>
            <a:pPr algn="ctr"/>
            <a:r>
              <a:rPr lang="en-IN" sz="2800" u="sng" dirty="0" err="1">
                <a:solidFill>
                  <a:srgbClr val="002060"/>
                </a:solidFill>
                <a:latin typeface="Bahnschrift Light" panose="020B0502040204020203" pitchFamily="34" charset="0"/>
                <a:cs typeface="Times New Roman" panose="02020603050405020304" pitchFamily="18" charset="0"/>
              </a:rPr>
              <a:t>iBrain</a:t>
            </a:r>
            <a:r>
              <a:rPr lang="en-IN" sz="2800" u="sng" dirty="0">
                <a:solidFill>
                  <a:srgbClr val="002060"/>
                </a:solidFill>
                <a:latin typeface="Bahnschrift Light" panose="020B0502040204020203" pitchFamily="34" charset="0"/>
                <a:cs typeface="Times New Roman" panose="02020603050405020304" pitchFamily="18" charset="0"/>
              </a:rPr>
              <a:t> seminar series on frontiers of brain and cognitive sciences</a:t>
            </a:r>
          </a:p>
        </p:txBody>
      </p:sp>
      <p:sp>
        <p:nvSpPr>
          <p:cNvPr id="3" name="Content Placeholder 2">
            <a:extLst>
              <a:ext uri="{FF2B5EF4-FFF2-40B4-BE49-F238E27FC236}">
                <a16:creationId xmlns:a16="http://schemas.microsoft.com/office/drawing/2014/main" id="{8806DCA8-5043-7764-AFDA-F1097D396CD1}"/>
              </a:ext>
            </a:extLst>
          </p:cNvPr>
          <p:cNvSpPr>
            <a:spLocks noGrp="1"/>
          </p:cNvSpPr>
          <p:nvPr>
            <p:ph idx="1"/>
          </p:nvPr>
        </p:nvSpPr>
        <p:spPr>
          <a:xfrm>
            <a:off x="980299" y="1778851"/>
            <a:ext cx="10231402" cy="4841024"/>
          </a:xfrm>
        </p:spPr>
        <p:txBody>
          <a:bodyPr>
            <a:normAutofit fontScale="92500" lnSpcReduction="10000"/>
          </a:bodyPr>
          <a:lstStyle/>
          <a:p>
            <a:pPr algn="just"/>
            <a:r>
              <a:rPr lang="en-US" sz="2000" dirty="0">
                <a:solidFill>
                  <a:schemeClr val="tx1"/>
                </a:solidFill>
                <a:latin typeface="Bahnschrift Light" panose="020B0502040204020203" pitchFamily="34" charset="0"/>
                <a:cs typeface="Times New Roman" panose="02020603050405020304" pitchFamily="18" charset="0"/>
              </a:rPr>
              <a:t>M</a:t>
            </a:r>
            <a:r>
              <a:rPr lang="en-US" sz="2000" i="0" dirty="0">
                <a:solidFill>
                  <a:schemeClr val="tx1"/>
                </a:solidFill>
                <a:effectLst/>
                <a:latin typeface="Bahnschrift Light" panose="020B0502040204020203" pitchFamily="34" charset="0"/>
                <a:cs typeface="Times New Roman" panose="02020603050405020304" pitchFamily="18" charset="0"/>
              </a:rPr>
              <a:t>onthly, tentatively during the third week of each month.</a:t>
            </a:r>
          </a:p>
          <a:p>
            <a:pPr algn="just"/>
            <a:r>
              <a:rPr lang="en-US" sz="2000" i="0" dirty="0">
                <a:solidFill>
                  <a:schemeClr val="tx1"/>
                </a:solidFill>
                <a:effectLst/>
                <a:latin typeface="Bahnschrift Light" panose="020B0502040204020203" pitchFamily="34" charset="0"/>
                <a:cs typeface="Times New Roman" panose="02020603050405020304" pitchFamily="18" charset="0"/>
              </a:rPr>
              <a:t>Experts specializing in diverse areas within neural and cognitive sciences will deliver talks, ensuring a high level of expertise and knowledge dissemination.</a:t>
            </a:r>
          </a:p>
          <a:p>
            <a:pPr algn="just"/>
            <a:r>
              <a:rPr lang="en-US" sz="2000" i="0" dirty="0">
                <a:solidFill>
                  <a:schemeClr val="tx1"/>
                </a:solidFill>
                <a:effectLst/>
                <a:latin typeface="Bahnschrift Light" panose="020B0502040204020203" pitchFamily="34" charset="0"/>
                <a:cs typeface="Times New Roman" panose="02020603050405020304" pitchFamily="18" charset="0"/>
              </a:rPr>
              <a:t>The target audience: students and researchers from IIT Guwahati as well as other neighboring institutes in Assam, as well as other North-eastern states. Expected participants 100.</a:t>
            </a:r>
          </a:p>
          <a:p>
            <a:pPr algn="just"/>
            <a:r>
              <a:rPr lang="en-US" sz="2000" dirty="0">
                <a:solidFill>
                  <a:schemeClr val="tx1"/>
                </a:solidFill>
                <a:latin typeface="Bahnschrift Light" panose="020B0502040204020203" pitchFamily="34" charset="0"/>
                <a:cs typeface="Times New Roman" panose="02020603050405020304" pitchFamily="18" charset="0"/>
              </a:rPr>
              <a:t>The talks for July to October are already planned. </a:t>
            </a:r>
          </a:p>
          <a:p>
            <a:pPr lvl="1" algn="just"/>
            <a:r>
              <a:rPr lang="en-US" sz="1800" b="1" i="0" dirty="0">
                <a:solidFill>
                  <a:schemeClr val="tx1"/>
                </a:solidFill>
                <a:effectLst/>
                <a:latin typeface="Bahnschrift Light" panose="020B0502040204020203" pitchFamily="34" charset="0"/>
                <a:cs typeface="Times New Roman" panose="02020603050405020304" pitchFamily="18" charset="0"/>
              </a:rPr>
              <a:t>July:</a:t>
            </a:r>
            <a:r>
              <a:rPr lang="en-US" sz="1800" i="0" dirty="0">
                <a:solidFill>
                  <a:schemeClr val="tx1"/>
                </a:solidFill>
                <a:effectLst/>
                <a:latin typeface="Bahnschrift Light" panose="020B0502040204020203" pitchFamily="34" charset="0"/>
                <a:cs typeface="Times New Roman" panose="02020603050405020304" pitchFamily="18" charset="0"/>
              </a:rPr>
              <a:t> (to be finalized)</a:t>
            </a:r>
          </a:p>
          <a:p>
            <a:pPr lvl="1" algn="just"/>
            <a:r>
              <a:rPr lang="en-US" sz="1800" b="1" dirty="0">
                <a:solidFill>
                  <a:schemeClr val="tx1"/>
                </a:solidFill>
                <a:latin typeface="Bahnschrift Light" panose="020B0502040204020203" pitchFamily="34" charset="0"/>
                <a:cs typeface="Times New Roman" panose="02020603050405020304" pitchFamily="18" charset="0"/>
              </a:rPr>
              <a:t>August:</a:t>
            </a:r>
            <a:r>
              <a:rPr lang="en-US" sz="1800" dirty="0">
                <a:solidFill>
                  <a:schemeClr val="tx1"/>
                </a:solidFill>
                <a:latin typeface="Bahnschrift Light" panose="020B0502040204020203" pitchFamily="34" charset="0"/>
                <a:cs typeface="Times New Roman" panose="02020603050405020304" pitchFamily="18" charset="0"/>
              </a:rPr>
              <a:t> ‘Neuroscience and affective control’.  (Prof. Tushar Singh. IIT BHU)</a:t>
            </a:r>
          </a:p>
          <a:p>
            <a:pPr lvl="1" algn="just"/>
            <a:r>
              <a:rPr lang="en-US" sz="1800" b="1" i="0" dirty="0">
                <a:solidFill>
                  <a:schemeClr val="tx1"/>
                </a:solidFill>
                <a:effectLst/>
                <a:latin typeface="Bahnschrift Light" panose="020B0502040204020203" pitchFamily="34" charset="0"/>
                <a:cs typeface="Times New Roman" panose="02020603050405020304" pitchFamily="18" charset="0"/>
              </a:rPr>
              <a:t>September:</a:t>
            </a:r>
            <a:r>
              <a:rPr lang="en-US" sz="1800" i="0" dirty="0">
                <a:solidFill>
                  <a:schemeClr val="tx1"/>
                </a:solidFill>
                <a:effectLst/>
                <a:latin typeface="Bahnschrift Light" panose="020B0502040204020203" pitchFamily="34" charset="0"/>
                <a:cs typeface="Times New Roman" panose="02020603050405020304" pitchFamily="18" charset="0"/>
              </a:rPr>
              <a:t> ‘Latest developments in the field of cognitive science and prospects for future’. (Prof. </a:t>
            </a:r>
            <a:r>
              <a:rPr lang="en-US" sz="1800" i="0" dirty="0" err="1">
                <a:solidFill>
                  <a:schemeClr val="tx1"/>
                </a:solidFill>
                <a:effectLst/>
                <a:latin typeface="Bahnschrift Light" panose="020B0502040204020203" pitchFamily="34" charset="0"/>
                <a:cs typeface="Times New Roman" panose="02020603050405020304" pitchFamily="18" charset="0"/>
              </a:rPr>
              <a:t>Amitash</a:t>
            </a:r>
            <a:r>
              <a:rPr lang="en-US" sz="1800" i="0" dirty="0">
                <a:solidFill>
                  <a:schemeClr val="tx1"/>
                </a:solidFill>
                <a:effectLst/>
                <a:latin typeface="Bahnschrift Light" panose="020B0502040204020203" pitchFamily="34" charset="0"/>
                <a:cs typeface="Times New Roman" panose="02020603050405020304" pitchFamily="18" charset="0"/>
              </a:rPr>
              <a:t> Ojha, IIT Jammu). </a:t>
            </a:r>
          </a:p>
          <a:p>
            <a:pPr lvl="1" algn="just"/>
            <a:r>
              <a:rPr lang="en-US" sz="1800" b="1" dirty="0">
                <a:solidFill>
                  <a:schemeClr val="tx1"/>
                </a:solidFill>
                <a:latin typeface="Bahnschrift Light" panose="020B0502040204020203" pitchFamily="34" charset="0"/>
                <a:cs typeface="Times New Roman" panose="02020603050405020304" pitchFamily="18" charset="0"/>
              </a:rPr>
              <a:t>October:</a:t>
            </a:r>
            <a:r>
              <a:rPr lang="en-US" sz="1800" dirty="0">
                <a:solidFill>
                  <a:schemeClr val="tx1"/>
                </a:solidFill>
                <a:latin typeface="Bahnschrift Light" panose="020B0502040204020203" pitchFamily="34" charset="0"/>
                <a:cs typeface="Times New Roman" panose="02020603050405020304" pitchFamily="18" charset="0"/>
              </a:rPr>
              <a:t> ‘Android app for EEG and its use in neuroscience: some latest updates from the field’. (Prof. Navin Gupta. Prof of Bioscience, IITG). </a:t>
            </a:r>
            <a:endParaRPr lang="en-US" sz="1800" i="0" dirty="0">
              <a:solidFill>
                <a:schemeClr val="tx1"/>
              </a:solidFill>
              <a:effectLst/>
              <a:latin typeface="Bahnschrift Light" panose="020B0502040204020203"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FC8E972-E65A-9950-56D4-6D5208616685}"/>
              </a:ext>
            </a:extLst>
          </p:cNvPr>
          <p:cNvSpPr txBox="1"/>
          <p:nvPr/>
        </p:nvSpPr>
        <p:spPr>
          <a:xfrm>
            <a:off x="11805920" y="6390640"/>
            <a:ext cx="3860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8</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2BB4801-8872-434B-8B15-90EE50F644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40286956"/>
      </p:ext>
    </p:extLst>
  </p:cSld>
  <p:clrMapOvr>
    <a:masterClrMapping/>
  </p:clrMapOvr>
  <p:transition spd="slow" advTm="6483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AD74-5F21-ED97-9558-A24972A4134F}"/>
              </a:ext>
            </a:extLst>
          </p:cNvPr>
          <p:cNvSpPr>
            <a:spLocks noGrp="1"/>
          </p:cNvSpPr>
          <p:nvPr>
            <p:ph type="title"/>
          </p:nvPr>
        </p:nvSpPr>
        <p:spPr>
          <a:xfrm>
            <a:off x="195912" y="375344"/>
            <a:ext cx="11800176" cy="882387"/>
          </a:xfrm>
        </p:spPr>
        <p:txBody>
          <a:bodyPr>
            <a:normAutofit/>
          </a:bodyPr>
          <a:lstStyle/>
          <a:p>
            <a:pPr algn="ctr"/>
            <a:r>
              <a:rPr lang="en-IN" sz="2800" u="sng" dirty="0" err="1">
                <a:solidFill>
                  <a:srgbClr val="002060"/>
                </a:solidFill>
                <a:latin typeface="Bahnschrift Light" panose="020B0502040204020203" pitchFamily="34" charset="0"/>
                <a:cs typeface="Times New Roman" panose="02020603050405020304" pitchFamily="18" charset="0"/>
              </a:rPr>
              <a:t>iBrain</a:t>
            </a:r>
            <a:r>
              <a:rPr lang="en-IN" sz="2800" u="sng" dirty="0">
                <a:solidFill>
                  <a:srgbClr val="002060"/>
                </a:solidFill>
                <a:latin typeface="Bahnschrift Light" panose="020B0502040204020203" pitchFamily="34" charset="0"/>
                <a:cs typeface="Times New Roman" panose="02020603050405020304" pitchFamily="18" charset="0"/>
              </a:rPr>
              <a:t> Training-workshop: methods in brain and cognitive sciences</a:t>
            </a:r>
          </a:p>
        </p:txBody>
      </p:sp>
      <p:sp>
        <p:nvSpPr>
          <p:cNvPr id="3" name="Content Placeholder 2">
            <a:extLst>
              <a:ext uri="{FF2B5EF4-FFF2-40B4-BE49-F238E27FC236}">
                <a16:creationId xmlns:a16="http://schemas.microsoft.com/office/drawing/2014/main" id="{6272D413-3D61-AE55-D705-9838E9D47312}"/>
              </a:ext>
            </a:extLst>
          </p:cNvPr>
          <p:cNvSpPr>
            <a:spLocks noGrp="1"/>
          </p:cNvSpPr>
          <p:nvPr>
            <p:ph idx="1"/>
          </p:nvPr>
        </p:nvSpPr>
        <p:spPr>
          <a:xfrm>
            <a:off x="1317574" y="1367940"/>
            <a:ext cx="9826676" cy="4699485"/>
          </a:xfrm>
        </p:spPr>
        <p:txBody>
          <a:bodyPr>
            <a:normAutofit fontScale="92500" lnSpcReduction="10000"/>
          </a:bodyPr>
          <a:lstStyle/>
          <a:p>
            <a:pPr algn="just"/>
            <a:r>
              <a:rPr lang="en-US" sz="2000" dirty="0">
                <a:latin typeface="Bahnschrift Light" panose="020B0502040204020203" pitchFamily="34" charset="0"/>
                <a:cs typeface="Times New Roman" panose="02020603050405020304" pitchFamily="18" charset="0"/>
              </a:rPr>
              <a:t>A</a:t>
            </a:r>
            <a:r>
              <a:rPr lang="en-US" sz="2000" dirty="0">
                <a:solidFill>
                  <a:schemeClr val="tx1"/>
                </a:solidFill>
                <a:latin typeface="Bahnschrift Light" panose="020B0502040204020203" pitchFamily="34" charset="0"/>
                <a:cs typeface="Times New Roman" panose="02020603050405020304" pitchFamily="18" charset="0"/>
              </a:rPr>
              <a:t>ims to facilitate researchers with rich practical training in cutting edge tools and methods used in experimental research.</a:t>
            </a:r>
            <a:r>
              <a:rPr lang="en-US" sz="2000" b="1" dirty="0">
                <a:solidFill>
                  <a:schemeClr val="tx1"/>
                </a:solidFill>
                <a:latin typeface="Bahnschrift Light" panose="020B0502040204020203" pitchFamily="34" charset="0"/>
                <a:cs typeface="Times New Roman" panose="02020603050405020304" pitchFamily="18" charset="0"/>
              </a:rPr>
              <a:t> </a:t>
            </a:r>
            <a:r>
              <a:rPr lang="en-US" sz="2000" dirty="0">
                <a:solidFill>
                  <a:schemeClr val="tx1"/>
                </a:solidFill>
                <a:latin typeface="Bahnschrift Light" panose="020B0502040204020203" pitchFamily="34" charset="0"/>
                <a:cs typeface="Times New Roman" panose="02020603050405020304" pitchFamily="18" charset="0"/>
              </a:rPr>
              <a:t>This will help enhance their knowledge  through active participation. providing a recurring platform for participants to engage and immerse themselves in an intensive learning environment.</a:t>
            </a:r>
          </a:p>
          <a:p>
            <a:pPr algn="just"/>
            <a:r>
              <a:rPr lang="en-US" sz="2000" dirty="0">
                <a:solidFill>
                  <a:schemeClr val="tx1"/>
                </a:solidFill>
                <a:latin typeface="Bahnschrift Light" panose="020B0502040204020203" pitchFamily="34" charset="0"/>
                <a:cs typeface="Times New Roman" panose="02020603050405020304" pitchFamily="18" charset="0"/>
              </a:rPr>
              <a:t>Target audience/participants: Researchers from IITG and nearby institutes. </a:t>
            </a:r>
          </a:p>
          <a:p>
            <a:pPr lvl="1" algn="just"/>
            <a:r>
              <a:rPr lang="en-US" sz="1800" dirty="0">
                <a:solidFill>
                  <a:schemeClr val="tx1"/>
                </a:solidFill>
                <a:latin typeface="Bahnschrift Light" panose="020B0502040204020203" pitchFamily="34" charset="0"/>
                <a:cs typeface="Times New Roman" panose="02020603050405020304" pitchFamily="18" charset="0"/>
              </a:rPr>
              <a:t>Target number: not exceeding 50.</a:t>
            </a:r>
            <a:r>
              <a:rPr lang="en-US" sz="1600" dirty="0">
                <a:solidFill>
                  <a:schemeClr val="tx1"/>
                </a:solidFill>
                <a:latin typeface="Bahnschrift Light" panose="020B0502040204020203" pitchFamily="34" charset="0"/>
                <a:cs typeface="Times New Roman" panose="02020603050405020304" pitchFamily="18" charset="0"/>
              </a:rPr>
              <a:t> </a:t>
            </a:r>
          </a:p>
          <a:p>
            <a:pPr algn="just"/>
            <a:r>
              <a:rPr lang="en-US" sz="2000" dirty="0">
                <a:solidFill>
                  <a:schemeClr val="tx1"/>
                </a:solidFill>
                <a:latin typeface="Bahnschrift Light" panose="020B0502040204020203" pitchFamily="34" charset="0"/>
                <a:cs typeface="Times New Roman" panose="02020603050405020304" pitchFamily="18" charset="0"/>
              </a:rPr>
              <a:t>Four workshops are planned:</a:t>
            </a:r>
          </a:p>
          <a:p>
            <a:pPr lvl="1" algn="just"/>
            <a:r>
              <a:rPr lang="en-US" sz="1800" b="1" dirty="0">
                <a:solidFill>
                  <a:schemeClr val="tx1"/>
                </a:solidFill>
                <a:latin typeface="Bahnschrift Light" panose="020B0502040204020203" pitchFamily="34" charset="0"/>
                <a:cs typeface="Times New Roman" panose="02020603050405020304" pitchFamily="18" charset="0"/>
              </a:rPr>
              <a:t>August:</a:t>
            </a:r>
            <a:r>
              <a:rPr lang="en-US" sz="1800" dirty="0">
                <a:solidFill>
                  <a:schemeClr val="tx1"/>
                </a:solidFill>
                <a:latin typeface="Bahnschrift Light" panose="020B0502040204020203" pitchFamily="34" charset="0"/>
                <a:cs typeface="Times New Roman" panose="02020603050405020304" pitchFamily="18" charset="0"/>
              </a:rPr>
              <a:t> Application of </a:t>
            </a:r>
            <a:r>
              <a:rPr lang="en-US" sz="1800" i="1" dirty="0">
                <a:solidFill>
                  <a:schemeClr val="tx1"/>
                </a:solidFill>
                <a:latin typeface="Bahnschrift Light" panose="020B0502040204020203" pitchFamily="34" charset="0"/>
                <a:cs typeface="Times New Roman" panose="02020603050405020304" pitchFamily="18" charset="0"/>
              </a:rPr>
              <a:t>eye-tracking</a:t>
            </a:r>
            <a:r>
              <a:rPr lang="en-US" sz="1800" b="1" dirty="0">
                <a:solidFill>
                  <a:schemeClr val="tx1"/>
                </a:solidFill>
                <a:latin typeface="Bahnschrift Light" panose="020B0502040204020203" pitchFamily="34" charset="0"/>
                <a:cs typeface="Times New Roman" panose="02020603050405020304" pitchFamily="18" charset="0"/>
              </a:rPr>
              <a:t> </a:t>
            </a:r>
            <a:r>
              <a:rPr lang="en-US" sz="1800" dirty="0">
                <a:solidFill>
                  <a:schemeClr val="tx1"/>
                </a:solidFill>
                <a:latin typeface="Bahnschrift Light" panose="020B0502040204020203" pitchFamily="34" charset="0"/>
                <a:cs typeface="Times New Roman" panose="02020603050405020304" pitchFamily="18" charset="0"/>
              </a:rPr>
              <a:t>in cognitive science research. Prof. </a:t>
            </a:r>
            <a:r>
              <a:rPr lang="en-US" sz="1800" dirty="0" err="1">
                <a:solidFill>
                  <a:schemeClr val="tx1"/>
                </a:solidFill>
                <a:latin typeface="Bahnschrift Light" panose="020B0502040204020203" pitchFamily="34" charset="0"/>
                <a:cs typeface="Times New Roman" panose="02020603050405020304" pitchFamily="18" charset="0"/>
              </a:rPr>
              <a:t>Jayprakash</a:t>
            </a:r>
            <a:r>
              <a:rPr lang="en-US" sz="1800" dirty="0">
                <a:solidFill>
                  <a:schemeClr val="tx1"/>
                </a:solidFill>
                <a:latin typeface="Bahnschrift Light" panose="020B0502040204020203" pitchFamily="34" charset="0"/>
                <a:cs typeface="Times New Roman" panose="02020603050405020304" pitchFamily="18" charset="0"/>
              </a:rPr>
              <a:t> Singh. CBCS. </a:t>
            </a:r>
          </a:p>
          <a:p>
            <a:pPr lvl="1" algn="just"/>
            <a:r>
              <a:rPr lang="en-US" sz="1800" b="1" dirty="0">
                <a:solidFill>
                  <a:schemeClr val="tx1"/>
                </a:solidFill>
                <a:latin typeface="Bahnschrift Light" panose="020B0502040204020203" pitchFamily="34" charset="0"/>
                <a:cs typeface="Times New Roman" panose="02020603050405020304" pitchFamily="18" charset="0"/>
              </a:rPr>
              <a:t>October:</a:t>
            </a:r>
            <a:r>
              <a:rPr lang="en-US" sz="1800" dirty="0">
                <a:solidFill>
                  <a:schemeClr val="tx1"/>
                </a:solidFill>
                <a:latin typeface="Bahnschrift Light" panose="020B0502040204020203" pitchFamily="34" charset="0"/>
                <a:cs typeface="Times New Roman" panose="02020603050405020304" pitchFamily="18" charset="0"/>
              </a:rPr>
              <a:t> </a:t>
            </a:r>
            <a:r>
              <a:rPr lang="en-US" sz="1800" i="1" dirty="0">
                <a:solidFill>
                  <a:schemeClr val="tx1"/>
                </a:solidFill>
                <a:latin typeface="Bahnschrift Light" panose="020B0502040204020203" pitchFamily="34" charset="0"/>
                <a:cs typeface="Times New Roman" panose="02020603050405020304" pitchFamily="18" charset="0"/>
              </a:rPr>
              <a:t>EEG</a:t>
            </a:r>
            <a:r>
              <a:rPr lang="en-US" sz="1800" dirty="0">
                <a:solidFill>
                  <a:schemeClr val="tx1"/>
                </a:solidFill>
                <a:latin typeface="Bahnschrift Light" panose="020B0502040204020203" pitchFamily="34" charset="0"/>
                <a:cs typeface="Times New Roman" panose="02020603050405020304" pitchFamily="18" charset="0"/>
              </a:rPr>
              <a:t> in language and cognition. Prof. Kamal Kumar Chaudhury. IIT Ropar. </a:t>
            </a:r>
          </a:p>
          <a:p>
            <a:pPr lvl="1" algn="just"/>
            <a:r>
              <a:rPr lang="en-US" sz="1800" b="1" dirty="0">
                <a:solidFill>
                  <a:schemeClr val="tx1"/>
                </a:solidFill>
                <a:latin typeface="Bahnschrift Light" panose="020B0502040204020203" pitchFamily="34" charset="0"/>
                <a:cs typeface="Times New Roman" panose="02020603050405020304" pitchFamily="18" charset="0"/>
              </a:rPr>
              <a:t>December:</a:t>
            </a:r>
            <a:r>
              <a:rPr lang="en-US" sz="1800" dirty="0">
                <a:solidFill>
                  <a:schemeClr val="tx1"/>
                </a:solidFill>
                <a:latin typeface="Bahnschrift Light" panose="020B0502040204020203" pitchFamily="34" charset="0"/>
                <a:cs typeface="Times New Roman" panose="02020603050405020304" pitchFamily="18" charset="0"/>
              </a:rPr>
              <a:t> Tools for </a:t>
            </a:r>
            <a:r>
              <a:rPr lang="en-US" sz="1800" i="1" dirty="0">
                <a:solidFill>
                  <a:schemeClr val="tx1"/>
                </a:solidFill>
                <a:latin typeface="Bahnschrift Light" panose="020B0502040204020203" pitchFamily="34" charset="0"/>
                <a:cs typeface="Times New Roman" panose="02020603050405020304" pitchFamily="18" charset="0"/>
              </a:rPr>
              <a:t>statistical data analysis </a:t>
            </a:r>
            <a:r>
              <a:rPr lang="en-US" sz="1800" dirty="0">
                <a:solidFill>
                  <a:schemeClr val="tx1"/>
                </a:solidFill>
                <a:latin typeface="Bahnschrift Light" panose="020B0502040204020203" pitchFamily="34" charset="0"/>
                <a:cs typeface="Times New Roman" panose="02020603050405020304" pitchFamily="18" charset="0"/>
              </a:rPr>
              <a:t>in cognitive science research. Faculty expert to be finalized)</a:t>
            </a:r>
          </a:p>
          <a:p>
            <a:pPr lvl="1" algn="just"/>
            <a:r>
              <a:rPr lang="en-US" sz="1800" dirty="0">
                <a:solidFill>
                  <a:schemeClr val="tx1"/>
                </a:solidFill>
                <a:latin typeface="Bahnschrift Light" panose="020B0502040204020203" pitchFamily="34" charset="0"/>
                <a:cs typeface="Times New Roman" panose="02020603050405020304" pitchFamily="18" charset="0"/>
              </a:rPr>
              <a:t>Language-cognition research using </a:t>
            </a:r>
            <a:r>
              <a:rPr lang="en-US" sz="1800" i="1" dirty="0">
                <a:solidFill>
                  <a:schemeClr val="tx1"/>
                </a:solidFill>
                <a:latin typeface="Bahnschrift Light" panose="020B0502040204020203" pitchFamily="34" charset="0"/>
                <a:cs typeface="Times New Roman" panose="02020603050405020304" pitchFamily="18" charset="0"/>
              </a:rPr>
              <a:t>behavioral methods</a:t>
            </a:r>
            <a:r>
              <a:rPr lang="en-US" sz="1800" dirty="0">
                <a:solidFill>
                  <a:schemeClr val="tx1"/>
                </a:solidFill>
                <a:latin typeface="Bahnschrift Light" panose="020B0502040204020203" pitchFamily="34" charset="0"/>
                <a:cs typeface="Times New Roman" panose="02020603050405020304" pitchFamily="18" charset="0"/>
              </a:rPr>
              <a:t>. (Bidisha Som and others) </a:t>
            </a:r>
            <a:endParaRPr lang="en-US" sz="3600" dirty="0">
              <a:solidFill>
                <a:schemeClr val="tx1"/>
              </a:solidFill>
              <a:latin typeface="Bahnschrift Light" panose="020B0502040204020203" pitchFamily="34" charset="0"/>
              <a:cs typeface="Times New Roman" panose="02020603050405020304" pitchFamily="18" charset="0"/>
            </a:endParaRPr>
          </a:p>
          <a:p>
            <a:pPr marL="0" indent="0">
              <a:buNone/>
            </a:pPr>
            <a:endParaRPr lang="en-IN" dirty="0">
              <a:latin typeface="Bahnschrift" panose="020B0502040204020203" pitchFamily="34" charset="0"/>
            </a:endParaRPr>
          </a:p>
        </p:txBody>
      </p:sp>
      <p:sp>
        <p:nvSpPr>
          <p:cNvPr id="8" name="TextBox 7">
            <a:extLst>
              <a:ext uri="{FF2B5EF4-FFF2-40B4-BE49-F238E27FC236}">
                <a16:creationId xmlns:a16="http://schemas.microsoft.com/office/drawing/2014/main" id="{BE49FFCD-0B32-833E-87DE-A97596D0CFA9}"/>
              </a:ext>
            </a:extLst>
          </p:cNvPr>
          <p:cNvSpPr txBox="1"/>
          <p:nvPr/>
        </p:nvSpPr>
        <p:spPr>
          <a:xfrm>
            <a:off x="11836400" y="6380480"/>
            <a:ext cx="3556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9</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07B69680-A0B2-DC4E-A1ED-F01FA5BC2F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73766081"/>
      </p:ext>
    </p:extLst>
  </p:cSld>
  <p:clrMapOvr>
    <a:masterClrMapping/>
  </p:clrMapOvr>
  <p:transition spd="slow" advTm="447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E39-A702-DB64-4CA4-22378832CFAD}"/>
              </a:ext>
            </a:extLst>
          </p:cNvPr>
          <p:cNvSpPr>
            <a:spLocks noGrp="1"/>
          </p:cNvSpPr>
          <p:nvPr>
            <p:ph type="title"/>
          </p:nvPr>
        </p:nvSpPr>
        <p:spPr>
          <a:xfrm>
            <a:off x="1494912" y="627843"/>
            <a:ext cx="8155021" cy="940530"/>
          </a:xfrm>
        </p:spPr>
        <p:txBody>
          <a:bodyPr>
            <a:normAutofit/>
          </a:bodyPr>
          <a:lstStyle/>
          <a:p>
            <a:pPr algn="ctr"/>
            <a:r>
              <a:rPr lang="en-IN" sz="2800" u="sng" dirty="0">
                <a:solidFill>
                  <a:srgbClr val="002060"/>
                </a:solidFill>
                <a:latin typeface="Bahnschrift Light" panose="020B0502040204020203" pitchFamily="34" charset="0"/>
                <a:cs typeface="Times New Roman" panose="02020603050405020304" pitchFamily="18" charset="0"/>
              </a:rPr>
              <a:t>Students’ corner</a:t>
            </a:r>
          </a:p>
        </p:txBody>
      </p:sp>
      <p:sp>
        <p:nvSpPr>
          <p:cNvPr id="3" name="Content Placeholder 2">
            <a:extLst>
              <a:ext uri="{FF2B5EF4-FFF2-40B4-BE49-F238E27FC236}">
                <a16:creationId xmlns:a16="http://schemas.microsoft.com/office/drawing/2014/main" id="{B6CA4331-AC29-94C6-001D-FE7FC6E9B28A}"/>
              </a:ext>
            </a:extLst>
          </p:cNvPr>
          <p:cNvSpPr>
            <a:spLocks noGrp="1"/>
          </p:cNvSpPr>
          <p:nvPr>
            <p:ph idx="1"/>
          </p:nvPr>
        </p:nvSpPr>
        <p:spPr>
          <a:xfrm>
            <a:off x="1385519" y="1982270"/>
            <a:ext cx="9996856" cy="3777622"/>
          </a:xfrm>
        </p:spPr>
        <p:txBody>
          <a:bodyPr>
            <a:normAutofit lnSpcReduction="10000"/>
          </a:bodyPr>
          <a:lstStyle/>
          <a:p>
            <a:pPr algn="just"/>
            <a:r>
              <a:rPr lang="en-US" sz="2000" dirty="0">
                <a:solidFill>
                  <a:schemeClr val="tx1"/>
                </a:solidFill>
                <a:latin typeface="Bahnschrift Light" panose="020B0502040204020203" pitchFamily="34" charset="0"/>
                <a:cs typeface="Times New Roman" panose="02020603050405020304" pitchFamily="18" charset="0"/>
              </a:rPr>
              <a:t>The student journal club operates as a fully student-run program.</a:t>
            </a:r>
          </a:p>
          <a:p>
            <a:pPr algn="just"/>
            <a:endParaRPr lang="en-US" sz="2000" dirty="0">
              <a:solidFill>
                <a:schemeClr val="tx1"/>
              </a:solidFill>
              <a:latin typeface="Bahnschrift Light" panose="020B0502040204020203" pitchFamily="34" charset="0"/>
              <a:cs typeface="Times New Roman" panose="02020603050405020304" pitchFamily="18" charset="0"/>
            </a:endParaRPr>
          </a:p>
          <a:p>
            <a:pPr algn="just"/>
            <a:r>
              <a:rPr lang="en-US" sz="2000" dirty="0">
                <a:solidFill>
                  <a:schemeClr val="tx1"/>
                </a:solidFill>
                <a:latin typeface="Bahnschrift Light" panose="020B0502040204020203" pitchFamily="34" charset="0"/>
                <a:cs typeface="Times New Roman" panose="02020603050405020304" pitchFamily="18" charset="0"/>
              </a:rPr>
              <a:t>This will foster an environment where students from diverse institutes converge to engage in scholarly discussions, present papers, foster collaborations, and exchange ideas.</a:t>
            </a:r>
          </a:p>
          <a:p>
            <a:pPr algn="just"/>
            <a:endParaRPr lang="en-US" sz="2000" dirty="0">
              <a:solidFill>
                <a:schemeClr val="tx1"/>
              </a:solidFill>
              <a:latin typeface="Bahnschrift Light" panose="020B0502040204020203" pitchFamily="34" charset="0"/>
              <a:cs typeface="Times New Roman" panose="02020603050405020304" pitchFamily="18" charset="0"/>
            </a:endParaRPr>
          </a:p>
          <a:p>
            <a:pPr algn="just"/>
            <a:r>
              <a:rPr lang="en-US" sz="2000" dirty="0">
                <a:solidFill>
                  <a:schemeClr val="tx1"/>
                </a:solidFill>
                <a:latin typeface="Bahnschrift Light" panose="020B0502040204020203" pitchFamily="34" charset="0"/>
                <a:cs typeface="Times New Roman" panose="02020603050405020304" pitchFamily="18" charset="0"/>
              </a:rPr>
              <a:t>This platform serves as a catalyst for researchers within similar domains, facilitating the exploration of novel concepts and stimulating the development of more robust research endeavors.</a:t>
            </a:r>
            <a:endParaRPr lang="en-IN" sz="2000" dirty="0">
              <a:solidFill>
                <a:schemeClr val="tx1"/>
              </a:solidFill>
              <a:latin typeface="Bahnschrift Light" panose="020B0502040204020203"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F311514-8CF4-DCD9-00DE-46CC9131C8A8}"/>
              </a:ext>
            </a:extLst>
          </p:cNvPr>
          <p:cNvSpPr txBox="1"/>
          <p:nvPr/>
        </p:nvSpPr>
        <p:spPr>
          <a:xfrm>
            <a:off x="11704320" y="6410960"/>
            <a:ext cx="4876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3C7763A-C0FE-4E44-B9CC-A24CA2FBD3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94024247"/>
      </p:ext>
    </p:extLst>
  </p:cSld>
  <p:clrMapOvr>
    <a:masterClrMapping/>
  </p:clrMapOvr>
  <p:transition spd="slow" advTm="684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5-C6A4-1605-7FF9-D55F6F5EE05F}"/>
              </a:ext>
            </a:extLst>
          </p:cNvPr>
          <p:cNvSpPr>
            <a:spLocks noGrp="1"/>
          </p:cNvSpPr>
          <p:nvPr>
            <p:ph type="title"/>
          </p:nvPr>
        </p:nvSpPr>
        <p:spPr>
          <a:xfrm>
            <a:off x="3767137" y="536575"/>
            <a:ext cx="4657725" cy="1063625"/>
          </a:xfrm>
        </p:spPr>
        <p:txBody>
          <a:bodyPr>
            <a:normAutofit/>
          </a:bodyPr>
          <a:lstStyle/>
          <a:p>
            <a:pPr algn="ctr"/>
            <a:r>
              <a:rPr lang="en-IN" sz="2800" u="sng" dirty="0">
                <a:solidFill>
                  <a:srgbClr val="002060"/>
                </a:solidFill>
                <a:latin typeface="Bahnschrift Light" panose="020B0502040204020203" pitchFamily="34" charset="0"/>
              </a:rPr>
              <a:t>Travel</a:t>
            </a:r>
          </a:p>
        </p:txBody>
      </p:sp>
      <p:sp>
        <p:nvSpPr>
          <p:cNvPr id="3" name="Content Placeholder 2">
            <a:extLst>
              <a:ext uri="{FF2B5EF4-FFF2-40B4-BE49-F238E27FC236}">
                <a16:creationId xmlns:a16="http://schemas.microsoft.com/office/drawing/2014/main" id="{6F57D525-72CC-2F15-0AEB-5FD1018D0CDB}"/>
              </a:ext>
            </a:extLst>
          </p:cNvPr>
          <p:cNvSpPr>
            <a:spLocks noGrp="1"/>
          </p:cNvSpPr>
          <p:nvPr>
            <p:ph idx="1"/>
          </p:nvPr>
        </p:nvSpPr>
        <p:spPr>
          <a:xfrm>
            <a:off x="1333169" y="1600199"/>
            <a:ext cx="10182555" cy="3667126"/>
          </a:xfrm>
        </p:spPr>
        <p:txBody>
          <a:bodyPr/>
          <a:lstStyle/>
          <a:p>
            <a:pPr marL="0" indent="0">
              <a:buNone/>
            </a:pPr>
            <a:r>
              <a:rPr lang="en-IN" dirty="0">
                <a:latin typeface="Bahnschrift Light" panose="020B0502040204020203" pitchFamily="34" charset="0"/>
              </a:rPr>
              <a:t>Tentative travel plans (subject to discussion with partner institutes)</a:t>
            </a:r>
          </a:p>
          <a:p>
            <a:r>
              <a:rPr lang="en-IN" b="1" dirty="0">
                <a:latin typeface="Bahnschrift Light" panose="020B0502040204020203" pitchFamily="34" charset="0"/>
              </a:rPr>
              <a:t>July:</a:t>
            </a:r>
            <a:r>
              <a:rPr lang="en-IN" dirty="0">
                <a:latin typeface="Bahnschrift Light" panose="020B0502040204020203" pitchFamily="34" charset="0"/>
              </a:rPr>
              <a:t> Student (2) visit to BITS Pilani</a:t>
            </a:r>
          </a:p>
          <a:p>
            <a:r>
              <a:rPr lang="en-IN" b="1" dirty="0">
                <a:latin typeface="Bahnschrift Light" panose="020B0502040204020203" pitchFamily="34" charset="0"/>
              </a:rPr>
              <a:t>August:</a:t>
            </a:r>
            <a:r>
              <a:rPr lang="en-IN" dirty="0">
                <a:latin typeface="Bahnschrift Light" panose="020B0502040204020203" pitchFamily="34" charset="0"/>
              </a:rPr>
              <a:t> Student (1) visit to ENS</a:t>
            </a:r>
          </a:p>
          <a:p>
            <a:r>
              <a:rPr lang="en-IN" b="1" dirty="0">
                <a:latin typeface="Bahnschrift Light" panose="020B0502040204020203" pitchFamily="34" charset="0"/>
              </a:rPr>
              <a:t>September:</a:t>
            </a:r>
            <a:r>
              <a:rPr lang="en-IN" dirty="0">
                <a:latin typeface="Bahnschrift Light" panose="020B0502040204020203" pitchFamily="34" charset="0"/>
              </a:rPr>
              <a:t> Visit to NU/Arhus; Bidisha + student (1)</a:t>
            </a:r>
          </a:p>
          <a:p>
            <a:r>
              <a:rPr lang="en-IN" b="1" dirty="0">
                <a:latin typeface="Bahnschrift Light" panose="020B0502040204020203" pitchFamily="34" charset="0"/>
              </a:rPr>
              <a:t>October:</a:t>
            </a:r>
            <a:r>
              <a:rPr lang="en-IN" dirty="0">
                <a:latin typeface="Bahnschrift Light" panose="020B0502040204020203" pitchFamily="34" charset="0"/>
              </a:rPr>
              <a:t> Student (3) visit to UOH</a:t>
            </a:r>
          </a:p>
          <a:p>
            <a:endParaRPr lang="en-IN" dirty="0"/>
          </a:p>
          <a:p>
            <a:endParaRPr lang="en-IN" dirty="0"/>
          </a:p>
        </p:txBody>
      </p:sp>
      <p:pic>
        <p:nvPicPr>
          <p:cNvPr id="4" name="Audio 3">
            <a:hlinkClick r:id="" action="ppaction://media"/>
            <a:extLst>
              <a:ext uri="{FF2B5EF4-FFF2-40B4-BE49-F238E27FC236}">
                <a16:creationId xmlns:a16="http://schemas.microsoft.com/office/drawing/2014/main" id="{213392F7-AFBE-2A4B-B9F2-A931976E0C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81412080"/>
      </p:ext>
    </p:extLst>
  </p:cSld>
  <p:clrMapOvr>
    <a:masterClrMapping/>
  </p:clrMapOvr>
  <mc:AlternateContent xmlns:mc="http://schemas.openxmlformats.org/markup-compatibility/2006">
    <mc:Choice xmlns:p14="http://schemas.microsoft.com/office/powerpoint/2010/main" Requires="p14">
      <p:transition spd="slow" p14:dur="2000" advTm="29856"/>
    </mc:Choice>
    <mc:Fallback>
      <p:transition spd="slow" advTm="2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DB1A1-49B6-6C11-2E5C-80AA2E9E1365}"/>
              </a:ext>
            </a:extLst>
          </p:cNvPr>
          <p:cNvSpPr txBox="1"/>
          <p:nvPr/>
        </p:nvSpPr>
        <p:spPr>
          <a:xfrm>
            <a:off x="2061474" y="3013501"/>
            <a:ext cx="6959600" cy="830997"/>
          </a:xfrm>
          <a:prstGeom prst="rect">
            <a:avLst/>
          </a:prstGeom>
          <a:noFill/>
        </p:spPr>
        <p:txBody>
          <a:bodyPr wrap="square" rtlCol="0">
            <a:spAutoFit/>
          </a:bodyPr>
          <a:lstStyle/>
          <a:p>
            <a:pPr algn="ctr"/>
            <a:r>
              <a:rPr lang="en-US" sz="4800" dirty="0">
                <a:solidFill>
                  <a:srgbClr val="002060"/>
                </a:solidFill>
                <a:latin typeface="Bradley Hand ITC" panose="03070402050302030203" pitchFamily="66" charset="0"/>
                <a:cs typeface="Times New Roman" panose="02020603050405020304" pitchFamily="18" charset="0"/>
              </a:rPr>
              <a:t>THANK YOU</a:t>
            </a:r>
            <a:endParaRPr lang="en-IN" sz="4800" dirty="0">
              <a:solidFill>
                <a:srgbClr val="002060"/>
              </a:solidFill>
              <a:latin typeface="Bradley Hand ITC" panose="03070402050302030203" pitchFamily="66" charset="0"/>
              <a:cs typeface="Times New Roman" panose="02020603050405020304" pitchFamily="18" charset="0"/>
            </a:endParaRPr>
          </a:p>
        </p:txBody>
      </p:sp>
      <p:sp>
        <p:nvSpPr>
          <p:cNvPr id="3" name="TextBox 2">
            <a:extLst>
              <a:ext uri="{FF2B5EF4-FFF2-40B4-BE49-F238E27FC236}">
                <a16:creationId xmlns:a16="http://schemas.microsoft.com/office/drawing/2014/main" id="{16212892-8D10-D301-81BE-AF05936D273E}"/>
              </a:ext>
            </a:extLst>
          </p:cNvPr>
          <p:cNvSpPr txBox="1"/>
          <p:nvPr/>
        </p:nvSpPr>
        <p:spPr>
          <a:xfrm>
            <a:off x="11744960" y="6410960"/>
            <a:ext cx="447040" cy="307777"/>
          </a:xfrm>
          <a:prstGeom prst="rect">
            <a:avLst/>
          </a:prstGeom>
          <a:noFill/>
        </p:spPr>
        <p:txBody>
          <a:bodyPr wrap="square" rtlCol="0">
            <a:spAutoFit/>
          </a:bodyPr>
          <a:lstStyle/>
          <a:p>
            <a:r>
              <a:rPr lang="en-IN" sz="1400" dirty="0">
                <a:latin typeface="Times New Roman" panose="02020603050405020304" pitchFamily="18" charset="0"/>
                <a:cs typeface="Times New Roman" panose="02020603050405020304" pitchFamily="18" charset="0"/>
              </a:rPr>
              <a:t>12</a:t>
            </a:r>
          </a:p>
        </p:txBody>
      </p:sp>
      <p:pic>
        <p:nvPicPr>
          <p:cNvPr id="4" name="Audio 3">
            <a:hlinkClick r:id="" action="ppaction://media"/>
            <a:extLst>
              <a:ext uri="{FF2B5EF4-FFF2-40B4-BE49-F238E27FC236}">
                <a16:creationId xmlns:a16="http://schemas.microsoft.com/office/drawing/2014/main" id="{8A0E8469-DBD0-BC42-8658-060A5B8B2D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07694841"/>
      </p:ext>
    </p:extLst>
  </p:cSld>
  <p:clrMapOvr>
    <a:masterClrMapping/>
  </p:clrMapOvr>
  <p:transition spd="slow" advTm="1465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802F-DBEC-C13C-9602-9F827E62FB79}"/>
              </a:ext>
            </a:extLst>
          </p:cNvPr>
          <p:cNvSpPr>
            <a:spLocks noGrp="1"/>
          </p:cNvSpPr>
          <p:nvPr>
            <p:ph type="title"/>
          </p:nvPr>
        </p:nvSpPr>
        <p:spPr>
          <a:xfrm>
            <a:off x="2721636" y="557549"/>
            <a:ext cx="5861647" cy="615644"/>
          </a:xfrm>
        </p:spPr>
        <p:txBody>
          <a:bodyPr>
            <a:normAutofit/>
          </a:bodyPr>
          <a:lstStyle/>
          <a:p>
            <a:r>
              <a:rPr lang="en-IN" sz="2800" dirty="0"/>
              <a:t>Where we are located</a:t>
            </a:r>
          </a:p>
        </p:txBody>
      </p:sp>
      <p:pic>
        <p:nvPicPr>
          <p:cNvPr id="5" name="Content Placeholder 4">
            <a:extLst>
              <a:ext uri="{FF2B5EF4-FFF2-40B4-BE49-F238E27FC236}">
                <a16:creationId xmlns:a16="http://schemas.microsoft.com/office/drawing/2014/main" id="{B2AE90B3-5E31-D4A8-29ED-C86F8F1DADB9}"/>
              </a:ext>
            </a:extLst>
          </p:cNvPr>
          <p:cNvPicPr>
            <a:picLocks noGrp="1" noChangeAspect="1"/>
          </p:cNvPicPr>
          <p:nvPr>
            <p:ph idx="1"/>
          </p:nvPr>
        </p:nvPicPr>
        <p:blipFill>
          <a:blip r:embed="rId4"/>
          <a:stretch>
            <a:fillRect/>
          </a:stretch>
        </p:blipFill>
        <p:spPr>
          <a:xfrm>
            <a:off x="2874033" y="1923952"/>
            <a:ext cx="6244088" cy="3579439"/>
          </a:xfrm>
        </p:spPr>
      </p:pic>
      <p:sp>
        <p:nvSpPr>
          <p:cNvPr id="6" name="TextBox 5">
            <a:extLst>
              <a:ext uri="{FF2B5EF4-FFF2-40B4-BE49-F238E27FC236}">
                <a16:creationId xmlns:a16="http://schemas.microsoft.com/office/drawing/2014/main" id="{3CDD3517-8870-E351-9CBB-DEAEDF2DC6C2}"/>
              </a:ext>
            </a:extLst>
          </p:cNvPr>
          <p:cNvSpPr txBox="1"/>
          <p:nvPr/>
        </p:nvSpPr>
        <p:spPr>
          <a:xfrm>
            <a:off x="7082287" y="5831457"/>
            <a:ext cx="4071668" cy="307777"/>
          </a:xfrm>
          <a:prstGeom prst="rect">
            <a:avLst/>
          </a:prstGeom>
          <a:noFill/>
        </p:spPr>
        <p:txBody>
          <a:bodyPr wrap="square" rtlCol="0">
            <a:spAutoFit/>
          </a:bodyPr>
          <a:lstStyle/>
          <a:p>
            <a:r>
              <a:rPr lang="en-IN" sz="1400" i="0" u="sng" dirty="0">
                <a:effectLst/>
                <a:latin typeface="Manrope Var"/>
                <a:hlinkClick r:id="rId5">
                  <a:extLst>
                    <a:ext uri="{A12FA001-AC4F-418D-AE19-62706E023703}">
                      <ahyp:hlinkClr xmlns:ahyp="http://schemas.microsoft.com/office/drawing/2018/hyperlinkcolor" val="tx"/>
                    </a:ext>
                  </a:extLst>
                </a:hlinkClick>
              </a:rPr>
              <a:t>Image source:  DOI: 10.18348/opzool.2021.1.69</a:t>
            </a:r>
            <a:endParaRPr lang="en-IN" sz="1400" dirty="0"/>
          </a:p>
        </p:txBody>
      </p:sp>
      <p:pic>
        <p:nvPicPr>
          <p:cNvPr id="4" name="Audio 3">
            <a:hlinkClick r:id="" action="ppaction://media"/>
            <a:extLst>
              <a:ext uri="{FF2B5EF4-FFF2-40B4-BE49-F238E27FC236}">
                <a16:creationId xmlns:a16="http://schemas.microsoft.com/office/drawing/2014/main" id="{0B3E96A6-CFEE-2842-AB88-B1D1863A6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01181129"/>
      </p:ext>
    </p:extLst>
  </p:cSld>
  <p:clrMapOvr>
    <a:masterClrMapping/>
  </p:clrMapOvr>
  <mc:AlternateContent xmlns:mc="http://schemas.openxmlformats.org/markup-compatibility/2006">
    <mc:Choice xmlns:p14="http://schemas.microsoft.com/office/powerpoint/2010/main" Requires="p14">
      <p:transition spd="slow" p14:dur="2000" advTm="34249"/>
    </mc:Choice>
    <mc:Fallback>
      <p:transition spd="slow" advTm="3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B53F-7C6A-1F40-CEBB-BE60AA842E1F}"/>
              </a:ext>
            </a:extLst>
          </p:cNvPr>
          <p:cNvSpPr>
            <a:spLocks noGrp="1"/>
          </p:cNvSpPr>
          <p:nvPr>
            <p:ph type="title"/>
          </p:nvPr>
        </p:nvSpPr>
        <p:spPr>
          <a:xfrm>
            <a:off x="497842" y="624109"/>
            <a:ext cx="11006772" cy="540457"/>
          </a:xfrm>
        </p:spPr>
        <p:txBody>
          <a:bodyPr>
            <a:normAutofit/>
          </a:bodyPr>
          <a:lstStyle/>
          <a:p>
            <a:pPr algn="ctr"/>
            <a:r>
              <a:rPr lang="en-US" sz="2800" b="1" u="sng" dirty="0">
                <a:solidFill>
                  <a:srgbClr val="002060"/>
                </a:solidFill>
                <a:latin typeface="Bahnschrift SemiBold" panose="020B0502040204020203" pitchFamily="34" charset="0"/>
                <a:cs typeface="Times New Roman" panose="02020603050405020304" pitchFamily="18" charset="0"/>
              </a:rPr>
              <a:t>Introduction</a:t>
            </a:r>
            <a:endParaRPr lang="en-IN" sz="2800" b="1" u="sng" dirty="0">
              <a:solidFill>
                <a:srgbClr val="002060"/>
              </a:solidFill>
              <a:latin typeface="Bahnschrift SemiBold" panose="020B0502040204020203"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9F199C3-7530-0C7B-9F4A-EBA8B3A06BF0}"/>
              </a:ext>
            </a:extLst>
          </p:cNvPr>
          <p:cNvSpPr>
            <a:spLocks noGrp="1"/>
          </p:cNvSpPr>
          <p:nvPr>
            <p:ph idx="1"/>
          </p:nvPr>
        </p:nvSpPr>
        <p:spPr>
          <a:xfrm>
            <a:off x="687386" y="1600200"/>
            <a:ext cx="10817227" cy="5313680"/>
          </a:xfrm>
        </p:spPr>
        <p:txBody>
          <a:bodyPr>
            <a:noAutofit/>
          </a:bodyPr>
          <a:lstStyle/>
          <a:p>
            <a:pPr algn="just"/>
            <a:r>
              <a:rPr lang="en-US" sz="1800" dirty="0">
                <a:solidFill>
                  <a:schemeClr val="tx1"/>
                </a:solidFill>
                <a:latin typeface="Bahnschrift Light" panose="020B0502040204020203" pitchFamily="34" charset="0"/>
                <a:cs typeface="Times New Roman" panose="02020603050405020304" pitchFamily="18" charset="0"/>
              </a:rPr>
              <a:t>Indian Institutes of Technology (IITs) are the most sought after engineering institutes in India and the best ranked ones. Apart from engineering, the institutes also boast of a strong science and humanities component. </a:t>
            </a:r>
          </a:p>
          <a:p>
            <a:pPr algn="just"/>
            <a:r>
              <a:rPr lang="en-US" sz="1800" dirty="0">
                <a:solidFill>
                  <a:schemeClr val="tx1"/>
                </a:solidFill>
                <a:latin typeface="Bahnschrift Light" panose="020B0502040204020203" pitchFamily="34" charset="0"/>
                <a:cs typeface="Times New Roman" panose="02020603050405020304" pitchFamily="18" charset="0"/>
              </a:rPr>
              <a:t>The IIT Guwahati, the sixth member of the IIT fraternity, is an autonomous institute under the Government of India and declared an ‘institute of national importance’. </a:t>
            </a:r>
          </a:p>
          <a:p>
            <a:pPr algn="just"/>
            <a:r>
              <a:rPr lang="en-US" sz="1800" dirty="0">
                <a:solidFill>
                  <a:schemeClr val="tx1"/>
                </a:solidFill>
                <a:latin typeface="Bahnschrift Light" panose="020B0502040204020203" pitchFamily="34" charset="0"/>
                <a:cs typeface="Times New Roman" panose="02020603050405020304" pitchFamily="18" charset="0"/>
              </a:rPr>
              <a:t>Rankings:</a:t>
            </a:r>
          </a:p>
          <a:p>
            <a:pPr lvl="1" algn="just"/>
            <a:r>
              <a:rPr lang="en-US" sz="1400" dirty="0">
                <a:solidFill>
                  <a:schemeClr val="tx1"/>
                </a:solidFill>
                <a:latin typeface="Bahnschrift Light SemiCondensed" panose="020B0502040204020203" pitchFamily="34" charset="0"/>
                <a:cs typeface="Times New Roman" panose="02020603050405020304" pitchFamily="18" charset="0"/>
              </a:rPr>
              <a:t>Times Higher Education, 2014: IIT Guwahati the only academic institution in India that occupying a place among the top 100 world universities – under 50 years of age.</a:t>
            </a:r>
          </a:p>
          <a:p>
            <a:pPr lvl="1" algn="just"/>
            <a:r>
              <a:rPr lang="en-US" sz="1400" dirty="0" err="1">
                <a:latin typeface="Bahnschrift Light SemiCondensed" panose="020B0502040204020203" pitchFamily="34" charset="0"/>
                <a:cs typeface="Times New Roman" panose="02020603050405020304" pitchFamily="18" charset="0"/>
              </a:rPr>
              <a:t>HackerRank</a:t>
            </a:r>
            <a:r>
              <a:rPr lang="en-US" sz="1400" dirty="0">
                <a:latin typeface="Bahnschrift Light SemiCondensed" panose="020B0502040204020203" pitchFamily="34" charset="0"/>
                <a:cs typeface="Times New Roman" panose="02020603050405020304" pitchFamily="18" charset="0"/>
              </a:rPr>
              <a:t>, 2019. IIT Guwahati as the </a:t>
            </a:r>
            <a:r>
              <a:rPr lang="en-US" sz="1400" u="sng" dirty="0">
                <a:latin typeface="Bahnschrift Light SemiCondensed" panose="020B0502040204020203" pitchFamily="34" charset="0"/>
                <a:cs typeface="Times New Roman" panose="02020603050405020304" pitchFamily="18" charset="0"/>
              </a:rPr>
              <a:t>best university </a:t>
            </a:r>
            <a:r>
              <a:rPr lang="en-US" sz="1400" dirty="0">
                <a:latin typeface="Bahnschrift Light SemiCondensed" panose="020B0502040204020203" pitchFamily="34" charset="0"/>
                <a:cs typeface="Times New Roman" panose="02020603050405020304" pitchFamily="18" charset="0"/>
              </a:rPr>
              <a:t>in the Asia-Pacific area for IT developers.</a:t>
            </a:r>
          </a:p>
          <a:p>
            <a:pPr lvl="1" algn="just"/>
            <a:r>
              <a:rPr lang="en-US" sz="1400" dirty="0">
                <a:solidFill>
                  <a:schemeClr val="tx1"/>
                </a:solidFill>
                <a:latin typeface="Bahnschrift Light SemiCondensed" panose="020B0502040204020203" pitchFamily="34" charset="0"/>
                <a:cs typeface="Times New Roman" panose="02020603050405020304" pitchFamily="18" charset="0"/>
              </a:rPr>
              <a:t>QS World University Rankings, 2022 : 41 rank globally, in the ‘Research Citations per Faculty’ category and overall 395 rank. </a:t>
            </a:r>
          </a:p>
          <a:p>
            <a:pPr lvl="1" algn="just"/>
            <a:r>
              <a:rPr lang="en-US" sz="1400" dirty="0">
                <a:solidFill>
                  <a:schemeClr val="tx1"/>
                </a:solidFill>
                <a:latin typeface="Bahnschrift Light SemiCondensed" panose="020B0502040204020203" pitchFamily="34" charset="0"/>
                <a:cs typeface="Times New Roman" panose="02020603050405020304" pitchFamily="18" charset="0"/>
              </a:rPr>
              <a:t>Union Ministry of Education's National Institutional Ranking Framework (NIRF), 2023: 7</a:t>
            </a:r>
            <a:r>
              <a:rPr lang="en-US" sz="1400" baseline="30000" dirty="0">
                <a:solidFill>
                  <a:schemeClr val="tx1"/>
                </a:solidFill>
                <a:latin typeface="Bahnschrift Light SemiCondensed" panose="020B0502040204020203" pitchFamily="34" charset="0"/>
                <a:cs typeface="Times New Roman" panose="02020603050405020304" pitchFamily="18" charset="0"/>
              </a:rPr>
              <a:t>th</a:t>
            </a:r>
            <a:r>
              <a:rPr lang="en-US" sz="1400" dirty="0">
                <a:solidFill>
                  <a:schemeClr val="tx1"/>
                </a:solidFill>
                <a:latin typeface="Bahnschrift Light SemiCondensed" panose="020B0502040204020203" pitchFamily="34" charset="0"/>
                <a:cs typeface="Times New Roman" panose="02020603050405020304" pitchFamily="18" charset="0"/>
              </a:rPr>
              <a:t>  place among engineering institutes, 9</a:t>
            </a:r>
            <a:r>
              <a:rPr lang="en-US" sz="1400" baseline="30000" dirty="0">
                <a:solidFill>
                  <a:schemeClr val="tx1"/>
                </a:solidFill>
                <a:latin typeface="Bahnschrift Light SemiCondensed" panose="020B0502040204020203" pitchFamily="34" charset="0"/>
                <a:cs typeface="Times New Roman" panose="02020603050405020304" pitchFamily="18" charset="0"/>
              </a:rPr>
              <a:t>th</a:t>
            </a:r>
            <a:r>
              <a:rPr lang="en-US" sz="1400" dirty="0">
                <a:solidFill>
                  <a:schemeClr val="tx1"/>
                </a:solidFill>
                <a:latin typeface="Bahnschrift Light SemiCondensed" panose="020B0502040204020203" pitchFamily="34" charset="0"/>
                <a:cs typeface="Times New Roman" panose="02020603050405020304" pitchFamily="18" charset="0"/>
              </a:rPr>
              <a:t> among research institutes, and 9</a:t>
            </a:r>
            <a:r>
              <a:rPr lang="en-US" sz="1400" baseline="30000" dirty="0">
                <a:solidFill>
                  <a:schemeClr val="tx1"/>
                </a:solidFill>
                <a:latin typeface="Bahnschrift Light SemiCondensed" panose="020B0502040204020203" pitchFamily="34" charset="0"/>
                <a:cs typeface="Times New Roman" panose="02020603050405020304" pitchFamily="18" charset="0"/>
              </a:rPr>
              <a:t>th</a:t>
            </a:r>
            <a:r>
              <a:rPr lang="en-US" sz="1400" dirty="0">
                <a:solidFill>
                  <a:schemeClr val="tx1"/>
                </a:solidFill>
                <a:latin typeface="Bahnschrift Light SemiCondensed" panose="020B0502040204020203" pitchFamily="34" charset="0"/>
                <a:cs typeface="Times New Roman" panose="02020603050405020304" pitchFamily="18" charset="0"/>
              </a:rPr>
              <a:t> in the overall rankings.</a:t>
            </a:r>
          </a:p>
          <a:p>
            <a:pPr lvl="1" algn="just"/>
            <a:r>
              <a:rPr lang="en-US" sz="1400" dirty="0">
                <a:solidFill>
                  <a:schemeClr val="tx1"/>
                </a:solidFill>
                <a:latin typeface="Bahnschrift Light SemiCondensed" panose="020B0502040204020203" pitchFamily="34" charset="0"/>
                <a:cs typeface="Times New Roman" panose="02020603050405020304" pitchFamily="18" charset="0"/>
              </a:rPr>
              <a:t>Times Higher Education Impact Rankings 2023: Ranked 6</a:t>
            </a:r>
            <a:r>
              <a:rPr lang="en-US" sz="1400" baseline="30000" dirty="0">
                <a:solidFill>
                  <a:schemeClr val="tx1"/>
                </a:solidFill>
                <a:latin typeface="Bahnschrift Light SemiCondensed" panose="020B0502040204020203" pitchFamily="34" charset="0"/>
                <a:cs typeface="Times New Roman" panose="02020603050405020304" pitchFamily="18" charset="0"/>
              </a:rPr>
              <a:t>th</a:t>
            </a:r>
            <a:r>
              <a:rPr lang="en-US" sz="1400" dirty="0">
                <a:solidFill>
                  <a:schemeClr val="tx1"/>
                </a:solidFill>
                <a:latin typeface="Bahnschrift Light SemiCondensed" panose="020B0502040204020203" pitchFamily="34" charset="0"/>
                <a:cs typeface="Times New Roman" panose="02020603050405020304" pitchFamily="18" charset="0"/>
              </a:rPr>
              <a:t> globally in Sustainable Development Goal 7 (Affordable and Clean Energy)</a:t>
            </a:r>
          </a:p>
          <a:p>
            <a:pPr lvl="1" algn="just"/>
            <a:r>
              <a:rPr lang="en-US" sz="1400" dirty="0">
                <a:latin typeface="Bahnschrift Light SemiCondensed" panose="020B0502040204020203" pitchFamily="34" charset="0"/>
                <a:cs typeface="Times New Roman" panose="02020603050405020304" pitchFamily="18" charset="0"/>
              </a:rPr>
              <a:t>Nature Index. 2023. IITG ranks 9</a:t>
            </a:r>
            <a:r>
              <a:rPr lang="en-US" sz="1400" baseline="30000" dirty="0">
                <a:latin typeface="Bahnschrift Light SemiCondensed" panose="020B0502040204020203" pitchFamily="34" charset="0"/>
                <a:cs typeface="Times New Roman" panose="02020603050405020304" pitchFamily="18" charset="0"/>
              </a:rPr>
              <a:t>th</a:t>
            </a:r>
            <a:r>
              <a:rPr lang="en-US" sz="1400" dirty="0">
                <a:latin typeface="Bahnschrift Light SemiCondensed" panose="020B0502040204020203" pitchFamily="34" charset="0"/>
                <a:cs typeface="Times New Roman" panose="02020603050405020304" pitchFamily="18" charset="0"/>
              </a:rPr>
              <a:t> </a:t>
            </a:r>
            <a:r>
              <a:rPr lang="en-US" sz="1400" b="0" i="0" dirty="0">
                <a:effectLst/>
                <a:latin typeface="Bahnschrift Light SemiCondensed" panose="020B0502040204020203" pitchFamily="34" charset="0"/>
                <a:cs typeface="Times New Roman" panose="02020603050405020304" pitchFamily="18" charset="0"/>
              </a:rPr>
              <a:t>in the Academic Category and 12th in All Category in the Nature Index Ranking in India.</a:t>
            </a:r>
            <a:endParaRPr lang="en-US" sz="1400" dirty="0">
              <a:latin typeface="Bahnschrift Light Semi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A7FEAC8-E77E-F479-F1E8-7EBD172D6F04}"/>
              </a:ext>
            </a:extLst>
          </p:cNvPr>
          <p:cNvSpPr txBox="1"/>
          <p:nvPr/>
        </p:nvSpPr>
        <p:spPr>
          <a:xfrm>
            <a:off x="11765280" y="6410960"/>
            <a:ext cx="35559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66B27E5-EB7F-AE43-9CC5-E6318AE539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45479970"/>
      </p:ext>
    </p:extLst>
  </p:cSld>
  <p:clrMapOvr>
    <a:masterClrMapping/>
  </p:clrMapOvr>
  <p:transition spd="slow" advTm="7928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B4D2-D468-C638-E124-1A76BDEDE53C}"/>
              </a:ext>
            </a:extLst>
          </p:cNvPr>
          <p:cNvSpPr>
            <a:spLocks noGrp="1"/>
          </p:cNvSpPr>
          <p:nvPr>
            <p:ph type="title"/>
          </p:nvPr>
        </p:nvSpPr>
        <p:spPr>
          <a:xfrm>
            <a:off x="1239520" y="264160"/>
            <a:ext cx="9712960" cy="658866"/>
          </a:xfrm>
        </p:spPr>
        <p:txBody>
          <a:bodyPr>
            <a:normAutofit/>
          </a:bodyPr>
          <a:lstStyle/>
          <a:p>
            <a:pPr algn="ctr"/>
            <a:r>
              <a:rPr lang="en-IN" sz="2800" b="1" u="sng" dirty="0">
                <a:solidFill>
                  <a:srgbClr val="002060"/>
                </a:solidFill>
                <a:latin typeface="Bahnschrift SemiBold" panose="020B0502040204020203" pitchFamily="34" charset="0"/>
                <a:cs typeface="Times New Roman" panose="02020603050405020304" pitchFamily="18" charset="0"/>
              </a:rPr>
              <a:t>Some details</a:t>
            </a:r>
          </a:p>
        </p:txBody>
      </p:sp>
      <p:sp>
        <p:nvSpPr>
          <p:cNvPr id="3" name="Content Placeholder 2">
            <a:extLst>
              <a:ext uri="{FF2B5EF4-FFF2-40B4-BE49-F238E27FC236}">
                <a16:creationId xmlns:a16="http://schemas.microsoft.com/office/drawing/2014/main" id="{AF851477-A068-CCC7-E2CB-72160053A45B}"/>
              </a:ext>
            </a:extLst>
          </p:cNvPr>
          <p:cNvSpPr>
            <a:spLocks noGrp="1"/>
          </p:cNvSpPr>
          <p:nvPr>
            <p:ph idx="1"/>
          </p:nvPr>
        </p:nvSpPr>
        <p:spPr>
          <a:xfrm>
            <a:off x="492760" y="1666240"/>
            <a:ext cx="11206480" cy="4804664"/>
          </a:xfrm>
        </p:spPr>
        <p:txBody>
          <a:bodyPr>
            <a:normAutofit lnSpcReduction="10000"/>
          </a:bodyPr>
          <a:lstStyle/>
          <a:p>
            <a:pPr algn="just"/>
            <a:r>
              <a:rPr lang="en-US" sz="2000" dirty="0">
                <a:solidFill>
                  <a:schemeClr val="tx1"/>
                </a:solidFill>
                <a:latin typeface="Bahnschrift Light" panose="020B0502040204020203" pitchFamily="34" charset="0"/>
                <a:cs typeface="Times New Roman" panose="02020603050405020304" pitchFamily="18" charset="0"/>
              </a:rPr>
              <a:t>The Institute provides education at the Bachelor's (BTech), Master's (MA, </a:t>
            </a:r>
            <a:r>
              <a:rPr lang="en-US" sz="2000" dirty="0" err="1">
                <a:solidFill>
                  <a:schemeClr val="tx1"/>
                </a:solidFill>
                <a:latin typeface="Bahnschrift Light" panose="020B0502040204020203" pitchFamily="34" charset="0"/>
                <a:cs typeface="Times New Roman" panose="02020603050405020304" pitchFamily="18" charset="0"/>
              </a:rPr>
              <a:t>MDes</a:t>
            </a:r>
            <a:r>
              <a:rPr lang="en-US" sz="2000" dirty="0">
                <a:solidFill>
                  <a:schemeClr val="tx1"/>
                </a:solidFill>
                <a:latin typeface="Bahnschrift Light" panose="020B0502040204020203" pitchFamily="34" charset="0"/>
                <a:cs typeface="Times New Roman" panose="02020603050405020304" pitchFamily="18" charset="0"/>
              </a:rPr>
              <a:t>, MTech, MSc), and Doctoral (PhD) levels through its eleven departments and a number of  interdisciplinary academic centers.</a:t>
            </a:r>
          </a:p>
          <a:p>
            <a:pPr algn="just"/>
            <a:r>
              <a:rPr lang="en-US" sz="2000" dirty="0">
                <a:solidFill>
                  <a:schemeClr val="tx1"/>
                </a:solidFill>
                <a:latin typeface="Bahnschrift Light" panose="020B0502040204020203" pitchFamily="34" charset="0"/>
                <a:cs typeface="Times New Roman" panose="02020603050405020304" pitchFamily="18" charset="0"/>
              </a:rPr>
              <a:t>Total student strength: 7000+</a:t>
            </a:r>
          </a:p>
          <a:p>
            <a:pPr algn="just"/>
            <a:r>
              <a:rPr lang="en-US" sz="2000" dirty="0">
                <a:solidFill>
                  <a:schemeClr val="tx1"/>
                </a:solidFill>
                <a:latin typeface="Bahnschrift Light" panose="020B0502040204020203" pitchFamily="34" charset="0"/>
                <a:cs typeface="Times New Roman" panose="02020603050405020304" pitchFamily="18" charset="0"/>
              </a:rPr>
              <a:t>In addition to its accomplishments in teaching and research, IIT Guwahati has been able to significantly fulfill the mandate the institute to help in the development of the North East region. This includes research and applications in the domain of healthcare, engineering solutions for local infrastructure problems and even in the defense sector.</a:t>
            </a:r>
          </a:p>
          <a:p>
            <a:pPr algn="just"/>
            <a:r>
              <a:rPr lang="en-US" sz="2000" dirty="0">
                <a:latin typeface="Bahnschrift Light" panose="020B0502040204020203" pitchFamily="34" charset="0"/>
                <a:cs typeface="Times New Roman" panose="02020603050405020304" pitchFamily="18" charset="0"/>
              </a:rPr>
              <a:t>The department of Humanities and Social Sciences offers courses at Masters and doctoral level, besides offering courses for B Tech level.</a:t>
            </a:r>
          </a:p>
          <a:p>
            <a:pPr algn="just"/>
            <a:r>
              <a:rPr lang="en-IN" sz="2000" dirty="0">
                <a:latin typeface="Bahnschrift Light" panose="020B0502040204020203" pitchFamily="34" charset="0"/>
                <a:cs typeface="Times New Roman" panose="02020603050405020304" pitchFamily="18" charset="0"/>
              </a:rPr>
              <a:t>HSS department includes disciplines of Economics, History, Philosophy, Archaeology, Linguistics, English literature, political science, Development studies, Psychology. </a:t>
            </a:r>
          </a:p>
        </p:txBody>
      </p:sp>
      <p:sp>
        <p:nvSpPr>
          <p:cNvPr id="7" name="TextBox 6">
            <a:extLst>
              <a:ext uri="{FF2B5EF4-FFF2-40B4-BE49-F238E27FC236}">
                <a16:creationId xmlns:a16="http://schemas.microsoft.com/office/drawing/2014/main" id="{9C6FD1E9-97C2-AE4B-FE53-DB22036C78E9}"/>
              </a:ext>
            </a:extLst>
          </p:cNvPr>
          <p:cNvSpPr txBox="1"/>
          <p:nvPr/>
        </p:nvSpPr>
        <p:spPr>
          <a:xfrm>
            <a:off x="11663680" y="6360160"/>
            <a:ext cx="4368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84C42F16-A8F7-7A47-9C97-87CCAC1E8E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12086390"/>
      </p:ext>
    </p:extLst>
  </p:cSld>
  <p:clrMapOvr>
    <a:masterClrMapping/>
  </p:clrMapOvr>
  <p:transition spd="slow" advTm="1064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A997-82F8-F356-588D-9AF224DC0EBD}"/>
              </a:ext>
            </a:extLst>
          </p:cNvPr>
          <p:cNvSpPr>
            <a:spLocks noGrp="1"/>
          </p:cNvSpPr>
          <p:nvPr>
            <p:ph type="title"/>
          </p:nvPr>
        </p:nvSpPr>
        <p:spPr>
          <a:xfrm>
            <a:off x="1345325" y="273269"/>
            <a:ext cx="9779876" cy="1067851"/>
          </a:xfrm>
        </p:spPr>
        <p:txBody>
          <a:bodyPr>
            <a:normAutofit/>
          </a:bodyPr>
          <a:lstStyle/>
          <a:p>
            <a:pPr algn="ctr"/>
            <a:r>
              <a:rPr lang="en-IN" sz="2800" b="1" u="sng" dirty="0">
                <a:solidFill>
                  <a:srgbClr val="002060"/>
                </a:solidFill>
                <a:latin typeface="Bahnschrift SemiBold" panose="020B0502040204020203" pitchFamily="34" charset="0"/>
                <a:cs typeface="Times New Roman" panose="02020603050405020304" pitchFamily="18" charset="0"/>
              </a:rPr>
              <a:t>Research Activities at IIT Guwahati</a:t>
            </a:r>
          </a:p>
        </p:txBody>
      </p:sp>
      <p:sp>
        <p:nvSpPr>
          <p:cNvPr id="3" name="Content Placeholder 2">
            <a:extLst>
              <a:ext uri="{FF2B5EF4-FFF2-40B4-BE49-F238E27FC236}">
                <a16:creationId xmlns:a16="http://schemas.microsoft.com/office/drawing/2014/main" id="{263C0970-B40C-9CF0-45CB-1FA193EB3780}"/>
              </a:ext>
            </a:extLst>
          </p:cNvPr>
          <p:cNvSpPr>
            <a:spLocks noGrp="1"/>
          </p:cNvSpPr>
          <p:nvPr>
            <p:ph idx="1"/>
          </p:nvPr>
        </p:nvSpPr>
        <p:spPr>
          <a:xfrm>
            <a:off x="604520" y="1644868"/>
            <a:ext cx="10982960" cy="4939863"/>
          </a:xfrm>
        </p:spPr>
        <p:txBody>
          <a:bodyPr>
            <a:noAutofit/>
          </a:bodyPr>
          <a:lstStyle/>
          <a:p>
            <a:pPr algn="just"/>
            <a:r>
              <a:rPr lang="en-US" sz="2000" dirty="0">
                <a:solidFill>
                  <a:srgbClr val="333333"/>
                </a:solidFill>
                <a:latin typeface="Bahnschrift Light" panose="020B0502040204020203" pitchFamily="34" charset="0"/>
                <a:cs typeface="Times New Roman" panose="02020603050405020304" pitchFamily="18" charset="0"/>
              </a:rPr>
              <a:t>The </a:t>
            </a:r>
            <a:r>
              <a:rPr lang="en-US" sz="2000" b="1" dirty="0">
                <a:solidFill>
                  <a:srgbClr val="333333"/>
                </a:solidFill>
                <a:latin typeface="Bahnschrift Light" panose="020B0502040204020203" pitchFamily="34" charset="0"/>
                <a:cs typeface="Times New Roman" panose="02020603050405020304" pitchFamily="18" charset="0"/>
              </a:rPr>
              <a:t>Research and Development Office </a:t>
            </a:r>
            <a:r>
              <a:rPr lang="en-US" sz="2000" dirty="0">
                <a:solidFill>
                  <a:srgbClr val="333333"/>
                </a:solidFill>
                <a:latin typeface="Bahnschrift Light" panose="020B0502040204020203" pitchFamily="34" charset="0"/>
                <a:cs typeface="Times New Roman" panose="02020603050405020304" pitchFamily="18" charset="0"/>
              </a:rPr>
              <a:t>is the wing of the Institute which </a:t>
            </a:r>
            <a:r>
              <a:rPr lang="en-US" sz="2000" b="1" dirty="0">
                <a:solidFill>
                  <a:srgbClr val="333333"/>
                </a:solidFill>
                <a:latin typeface="Bahnschrift Light" panose="020B0502040204020203" pitchFamily="34" charset="0"/>
                <a:cs typeface="Times New Roman" panose="02020603050405020304" pitchFamily="18" charset="0"/>
              </a:rPr>
              <a:t>facilitates, channelizes, records, and regulates, </a:t>
            </a:r>
            <a:r>
              <a:rPr lang="en-US" sz="2000" dirty="0">
                <a:solidFill>
                  <a:srgbClr val="333333"/>
                </a:solidFill>
                <a:latin typeface="Bahnschrift Light" panose="020B0502040204020203" pitchFamily="34" charset="0"/>
                <a:cs typeface="Times New Roman" panose="02020603050405020304" pitchFamily="18" charset="0"/>
              </a:rPr>
              <a:t>as per the Institute rules, all the sponsored research projects and consultancy works in the Institute. </a:t>
            </a:r>
            <a:r>
              <a:rPr lang="en-US" sz="2000" b="1" dirty="0">
                <a:solidFill>
                  <a:srgbClr val="333333"/>
                </a:solidFill>
                <a:latin typeface="Bahnschrift Light" panose="020B0502040204020203" pitchFamily="34" charset="0"/>
                <a:cs typeface="Times New Roman" panose="02020603050405020304" pitchFamily="18" charset="0"/>
              </a:rPr>
              <a:t>The Research and Development Section</a:t>
            </a:r>
            <a:r>
              <a:rPr lang="en-US" sz="2000" dirty="0">
                <a:solidFill>
                  <a:srgbClr val="333333"/>
                </a:solidFill>
                <a:latin typeface="Bahnschrift Light" panose="020B0502040204020203" pitchFamily="34" charset="0"/>
                <a:cs typeface="Times New Roman" panose="02020603050405020304" pitchFamily="18" charset="0"/>
              </a:rPr>
              <a:t> is administered by the </a:t>
            </a:r>
            <a:r>
              <a:rPr lang="en-US" sz="2000" b="1" dirty="0">
                <a:solidFill>
                  <a:srgbClr val="333333"/>
                </a:solidFill>
                <a:latin typeface="Bahnschrift Light" panose="020B0502040204020203" pitchFamily="34" charset="0"/>
                <a:cs typeface="Times New Roman" panose="02020603050405020304" pitchFamily="18" charset="0"/>
              </a:rPr>
              <a:t>Dean of Research &amp; Development.</a:t>
            </a:r>
          </a:p>
          <a:p>
            <a:pPr algn="just"/>
            <a:endParaRPr lang="en-US" sz="2000" b="1" dirty="0">
              <a:solidFill>
                <a:srgbClr val="333333"/>
              </a:solidFill>
              <a:latin typeface="Bahnschrift Light" panose="020B0502040204020203" pitchFamily="34" charset="0"/>
              <a:cs typeface="Times New Roman" panose="02020603050405020304" pitchFamily="18" charset="0"/>
            </a:endParaRPr>
          </a:p>
          <a:p>
            <a:pPr algn="just"/>
            <a:r>
              <a:rPr lang="en-US" sz="2000" dirty="0">
                <a:solidFill>
                  <a:srgbClr val="333333"/>
                </a:solidFill>
                <a:latin typeface="Bahnschrift Light" panose="020B0502040204020203" pitchFamily="34" charset="0"/>
                <a:cs typeface="Times New Roman" panose="02020603050405020304" pitchFamily="18" charset="0"/>
              </a:rPr>
              <a:t>The sponsored researches conducted till now has covered areas such as theoretical and applied aspects of core science (physics, chemistry and mathematics), social sciences, ICT, electronics, AI, material science, nanotechnology, biotechnology, alternative energy, environment, water resources, structural and earthquake engineering, geotechnical engineering, chemical engineering, heat transfer, machine design, manufacturing, product design, etc.</a:t>
            </a:r>
          </a:p>
          <a:p>
            <a:pPr marL="0" indent="0" algn="just">
              <a:buNone/>
            </a:pPr>
            <a:endParaRPr lang="en-US" sz="2000" dirty="0">
              <a:solidFill>
                <a:srgbClr val="333333"/>
              </a:solidFill>
              <a:latin typeface="Bahnschrift" panose="020B0502040204020203" pitchFamily="34" charset="0"/>
              <a:cs typeface="Times New Roman" panose="02020603050405020304" pitchFamily="18" charset="0"/>
            </a:endParaRPr>
          </a:p>
          <a:p>
            <a:pPr marL="0" indent="0" algn="just">
              <a:buNone/>
            </a:pPr>
            <a:endParaRPr lang="en-IN" sz="2000" dirty="0">
              <a:latin typeface="Bahnschrift"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DB5CDD8-5DF8-7534-1402-9B22A4ACB8D0}"/>
              </a:ext>
            </a:extLst>
          </p:cNvPr>
          <p:cNvSpPr txBox="1"/>
          <p:nvPr/>
        </p:nvSpPr>
        <p:spPr>
          <a:xfrm>
            <a:off x="11724640" y="6448028"/>
            <a:ext cx="34544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B8B28A2-637F-0A4F-88CF-69BC77880F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95120979"/>
      </p:ext>
    </p:extLst>
  </p:cSld>
  <p:clrMapOvr>
    <a:masterClrMapping/>
  </p:clrMapOvr>
  <p:transition spd="slow" advTm="299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8410-1400-010C-CBAB-82803C59838D}"/>
              </a:ext>
            </a:extLst>
          </p:cNvPr>
          <p:cNvSpPr>
            <a:spLocks noGrp="1"/>
          </p:cNvSpPr>
          <p:nvPr>
            <p:ph type="title"/>
          </p:nvPr>
        </p:nvSpPr>
        <p:spPr>
          <a:xfrm>
            <a:off x="2331702" y="265953"/>
            <a:ext cx="7729728" cy="1188720"/>
          </a:xfrm>
        </p:spPr>
        <p:txBody>
          <a:bodyPr>
            <a:normAutofit/>
          </a:bodyPr>
          <a:lstStyle/>
          <a:p>
            <a:pPr algn="ctr"/>
            <a:r>
              <a:rPr lang="en-IN" sz="2800" u="sng" dirty="0">
                <a:solidFill>
                  <a:srgbClr val="002060"/>
                </a:solidFill>
                <a:latin typeface="Bahnschrift SemiBold" panose="020B0502040204020203" pitchFamily="34" charset="0"/>
              </a:rPr>
              <a:t>Introducing myself</a:t>
            </a:r>
          </a:p>
        </p:txBody>
      </p:sp>
      <p:sp>
        <p:nvSpPr>
          <p:cNvPr id="3" name="Content Placeholder 2">
            <a:extLst>
              <a:ext uri="{FF2B5EF4-FFF2-40B4-BE49-F238E27FC236}">
                <a16:creationId xmlns:a16="http://schemas.microsoft.com/office/drawing/2014/main" id="{DCAB07CC-C003-7E21-2D23-BE3F7F71E119}"/>
              </a:ext>
            </a:extLst>
          </p:cNvPr>
          <p:cNvSpPr>
            <a:spLocks noGrp="1"/>
          </p:cNvSpPr>
          <p:nvPr>
            <p:ph idx="1"/>
          </p:nvPr>
        </p:nvSpPr>
        <p:spPr>
          <a:xfrm>
            <a:off x="649932" y="839293"/>
            <a:ext cx="10616091" cy="4006222"/>
          </a:xfrm>
        </p:spPr>
        <p:txBody>
          <a:bodyPr/>
          <a:lstStyle/>
          <a:p>
            <a:pPr algn="just"/>
            <a:r>
              <a:rPr lang="en-IN" sz="2000" dirty="0">
                <a:latin typeface="Bahnschrift Light" panose="020B0502040204020203" pitchFamily="34" charset="0"/>
              </a:rPr>
              <a:t>Bidisha Som, Dept. of Humanities and Social Sciences and Centre for Linguistic Science and Technology.</a:t>
            </a:r>
          </a:p>
          <a:p>
            <a:pPr algn="just"/>
            <a:r>
              <a:rPr lang="en-IN" sz="2000" dirty="0">
                <a:latin typeface="Bahnschrift Light" panose="020B0502040204020203" pitchFamily="34" charset="0"/>
              </a:rPr>
              <a:t>Teach Linguistics: (2008- present). </a:t>
            </a:r>
          </a:p>
          <a:p>
            <a:pPr lvl="1" algn="just"/>
            <a:r>
              <a:rPr lang="en-IN" sz="1600" dirty="0">
                <a:latin typeface="Bahnschrift Light" panose="020B0502040204020203" pitchFamily="34" charset="0"/>
              </a:rPr>
              <a:t>Few of the courses I have been teaching: ‘Language, Culture and Cognition’, ‘Bilingualism’, ‘Introduction to language acquisition’, ‘language and thought’. </a:t>
            </a:r>
          </a:p>
          <a:p>
            <a:pPr algn="just"/>
            <a:r>
              <a:rPr lang="en-IN" sz="2000" dirty="0">
                <a:latin typeface="Bahnschrift Light" panose="020B0502040204020203" pitchFamily="34" charset="0"/>
              </a:rPr>
              <a:t>Primary research areas:</a:t>
            </a:r>
          </a:p>
          <a:p>
            <a:pPr lvl="1" algn="just"/>
            <a:r>
              <a:rPr lang="en-IN" sz="2000" dirty="0">
                <a:latin typeface="Bahnschrift Light" panose="020B0502040204020203" pitchFamily="34" charset="0"/>
              </a:rPr>
              <a:t>Bilingual language processing, cognitive control, language acquisition, crosslinguistic studies</a:t>
            </a:r>
            <a:r>
              <a:rPr lang="en-IN" sz="2000" dirty="0">
                <a:latin typeface="Bahnschrift" panose="020B0502040204020203" pitchFamily="34" charset="0"/>
              </a:rPr>
              <a:t>. </a:t>
            </a:r>
          </a:p>
          <a:p>
            <a:endParaRPr lang="en-IN" dirty="0"/>
          </a:p>
        </p:txBody>
      </p:sp>
      <p:pic>
        <p:nvPicPr>
          <p:cNvPr id="5" name="Picture 4">
            <a:extLst>
              <a:ext uri="{FF2B5EF4-FFF2-40B4-BE49-F238E27FC236}">
                <a16:creationId xmlns:a16="http://schemas.microsoft.com/office/drawing/2014/main" id="{A1BFA384-D5C7-10E2-30A5-15CCC3A51511}"/>
              </a:ext>
            </a:extLst>
          </p:cNvPr>
          <p:cNvPicPr>
            <a:picLocks noChangeAspect="1"/>
          </p:cNvPicPr>
          <p:nvPr/>
        </p:nvPicPr>
        <p:blipFill>
          <a:blip r:embed="rId4"/>
          <a:stretch>
            <a:fillRect/>
          </a:stretch>
        </p:blipFill>
        <p:spPr>
          <a:xfrm>
            <a:off x="3936660" y="4097546"/>
            <a:ext cx="5571447" cy="2270213"/>
          </a:xfrm>
          <a:prstGeom prst="rect">
            <a:avLst/>
          </a:prstGeom>
        </p:spPr>
      </p:pic>
      <p:pic>
        <p:nvPicPr>
          <p:cNvPr id="4" name="Audio 3">
            <a:hlinkClick r:id="" action="ppaction://media"/>
            <a:extLst>
              <a:ext uri="{FF2B5EF4-FFF2-40B4-BE49-F238E27FC236}">
                <a16:creationId xmlns:a16="http://schemas.microsoft.com/office/drawing/2014/main" id="{B29FF84B-03E5-D647-A189-AF3C1764A1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50776554"/>
      </p:ext>
    </p:extLst>
  </p:cSld>
  <p:clrMapOvr>
    <a:masterClrMapping/>
  </p:clrMapOvr>
  <mc:AlternateContent xmlns:mc="http://schemas.openxmlformats.org/markup-compatibility/2006">
    <mc:Choice xmlns:p14="http://schemas.microsoft.com/office/powerpoint/2010/main" Requires="p14">
      <p:transition spd="slow" p14:dur="2000" advTm="132459"/>
    </mc:Choice>
    <mc:Fallback>
      <p:transition spd="slow" advTm="13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743457-1755-EF19-6C0A-F82502F6D569}"/>
              </a:ext>
            </a:extLst>
          </p:cNvPr>
          <p:cNvSpPr txBox="1"/>
          <p:nvPr/>
        </p:nvSpPr>
        <p:spPr>
          <a:xfrm>
            <a:off x="0" y="3970586"/>
            <a:ext cx="2668689" cy="707886"/>
          </a:xfrm>
          <a:prstGeom prst="rect">
            <a:avLst/>
          </a:prstGeom>
          <a:noFill/>
        </p:spPr>
        <p:txBody>
          <a:bodyPr wrap="square" rtlCol="0">
            <a:spAutoFit/>
          </a:bodyPr>
          <a:lstStyle/>
          <a:p>
            <a:pPr algn="ctr"/>
            <a:r>
              <a:rPr lang="en-US" sz="1600" dirty="0">
                <a:latin typeface="Bahnschrift" panose="020B0502040204020203" pitchFamily="34" charset="0"/>
                <a:cs typeface="Times New Roman" panose="02020603050405020304" pitchFamily="18" charset="0"/>
              </a:rPr>
              <a:t>Dr. </a:t>
            </a:r>
            <a:r>
              <a:rPr lang="en-US" sz="1600" dirty="0" err="1">
                <a:latin typeface="Bahnschrift" panose="020B0502040204020203" pitchFamily="34" charset="0"/>
                <a:cs typeface="Times New Roman" panose="02020603050405020304" pitchFamily="18" charset="0"/>
              </a:rPr>
              <a:t>Bidisha</a:t>
            </a:r>
            <a:r>
              <a:rPr lang="en-US" sz="1600" dirty="0">
                <a:latin typeface="Bahnschrift" panose="020B0502040204020203" pitchFamily="34" charset="0"/>
                <a:cs typeface="Times New Roman" panose="02020603050405020304" pitchFamily="18" charset="0"/>
              </a:rPr>
              <a:t> Som</a:t>
            </a:r>
          </a:p>
          <a:p>
            <a:pPr algn="ctr"/>
            <a:r>
              <a:rPr lang="en-US" sz="1200" dirty="0">
                <a:latin typeface="Bahnschrift" panose="020B0502040204020203" pitchFamily="34" charset="0"/>
                <a:cs typeface="Times New Roman" panose="02020603050405020304" pitchFamily="18" charset="0"/>
              </a:rPr>
              <a:t>Associate Professor </a:t>
            </a:r>
          </a:p>
          <a:p>
            <a:pPr algn="ctr"/>
            <a:r>
              <a:rPr lang="en-US" sz="1200" dirty="0">
                <a:latin typeface="Bahnschrift" panose="020B0502040204020203" pitchFamily="34" charset="0"/>
                <a:cs typeface="Times New Roman" panose="02020603050405020304" pitchFamily="18" charset="0"/>
              </a:rPr>
              <a:t>HSS &amp; CLST</a:t>
            </a:r>
            <a:endParaRPr lang="en-IN" sz="1200" dirty="0">
              <a:latin typeface="Bahnschrift" panose="020B0502040204020203"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677C579-EC54-80C2-91DF-ECEBB168732C}"/>
              </a:ext>
            </a:extLst>
          </p:cNvPr>
          <p:cNvPicPr>
            <a:picLocks noChangeAspect="1"/>
          </p:cNvPicPr>
          <p:nvPr/>
        </p:nvPicPr>
        <p:blipFill rotWithShape="1">
          <a:blip r:embed="rId4"/>
          <a:srcRect l="43086" t="35081" r="25704" b="41748"/>
          <a:stretch/>
        </p:blipFill>
        <p:spPr>
          <a:xfrm>
            <a:off x="5424253" y="1395809"/>
            <a:ext cx="1249680" cy="1249680"/>
          </a:xfrm>
          <a:prstGeom prst="rect">
            <a:avLst/>
          </a:prstGeom>
        </p:spPr>
      </p:pic>
      <p:sp>
        <p:nvSpPr>
          <p:cNvPr id="11" name="TextBox 10">
            <a:extLst>
              <a:ext uri="{FF2B5EF4-FFF2-40B4-BE49-F238E27FC236}">
                <a16:creationId xmlns:a16="http://schemas.microsoft.com/office/drawing/2014/main" id="{A308F7D0-37E7-CF7E-07ED-2164863D67B5}"/>
              </a:ext>
            </a:extLst>
          </p:cNvPr>
          <p:cNvSpPr txBox="1"/>
          <p:nvPr/>
        </p:nvSpPr>
        <p:spPr>
          <a:xfrm>
            <a:off x="2876794" y="392137"/>
            <a:ext cx="7947660" cy="523220"/>
          </a:xfrm>
          <a:prstGeom prst="rect">
            <a:avLst/>
          </a:prstGeom>
          <a:noFill/>
        </p:spPr>
        <p:txBody>
          <a:bodyPr wrap="square" rtlCol="0">
            <a:spAutoFit/>
          </a:bodyPr>
          <a:lstStyle/>
          <a:p>
            <a:pPr algn="ctr"/>
            <a:r>
              <a:rPr lang="en-US" sz="2800" b="1" u="sng" dirty="0">
                <a:solidFill>
                  <a:srgbClr val="002060"/>
                </a:solidFill>
                <a:latin typeface="Bahnschrift Light" panose="020B0502040204020203" pitchFamily="34" charset="0"/>
                <a:cs typeface="Times New Roman" panose="02020603050405020304" pitchFamily="18" charset="0"/>
              </a:rPr>
              <a:t>Language-Cognition group at IIT Guwahati</a:t>
            </a:r>
            <a:endParaRPr lang="en-IN" sz="2800" u="sng" dirty="0">
              <a:solidFill>
                <a:srgbClr val="002060"/>
              </a:solidFill>
              <a:latin typeface="Bahnschrift Light" panose="020B0502040204020203" pitchFamily="34" charset="0"/>
            </a:endParaRPr>
          </a:p>
        </p:txBody>
      </p:sp>
      <p:pic>
        <p:nvPicPr>
          <p:cNvPr id="13" name="Picture 12">
            <a:extLst>
              <a:ext uri="{FF2B5EF4-FFF2-40B4-BE49-F238E27FC236}">
                <a16:creationId xmlns:a16="http://schemas.microsoft.com/office/drawing/2014/main" id="{4032A9DD-9742-CC48-AF17-FC5451D4EC12}"/>
              </a:ext>
            </a:extLst>
          </p:cNvPr>
          <p:cNvPicPr>
            <a:picLocks noChangeAspect="1"/>
          </p:cNvPicPr>
          <p:nvPr/>
        </p:nvPicPr>
        <p:blipFill rotWithShape="1">
          <a:blip r:embed="rId5"/>
          <a:srcRect l="39136" t="41674" r="33999" b="38121"/>
          <a:stretch/>
        </p:blipFill>
        <p:spPr>
          <a:xfrm>
            <a:off x="9760011" y="1451002"/>
            <a:ext cx="1249680" cy="1249680"/>
          </a:xfrm>
          <a:prstGeom prst="rect">
            <a:avLst/>
          </a:prstGeom>
        </p:spPr>
      </p:pic>
      <p:pic>
        <p:nvPicPr>
          <p:cNvPr id="15" name="Picture 14">
            <a:extLst>
              <a:ext uri="{FF2B5EF4-FFF2-40B4-BE49-F238E27FC236}">
                <a16:creationId xmlns:a16="http://schemas.microsoft.com/office/drawing/2014/main" id="{C3459417-0E20-C32E-D562-4102ACB1B899}"/>
              </a:ext>
            </a:extLst>
          </p:cNvPr>
          <p:cNvPicPr>
            <a:picLocks noChangeAspect="1"/>
          </p:cNvPicPr>
          <p:nvPr/>
        </p:nvPicPr>
        <p:blipFill rotWithShape="1">
          <a:blip r:embed="rId6"/>
          <a:srcRect t="5807" b="5807"/>
          <a:stretch/>
        </p:blipFill>
        <p:spPr>
          <a:xfrm>
            <a:off x="7612382" y="1373397"/>
            <a:ext cx="1249200" cy="1249200"/>
          </a:xfrm>
          <a:prstGeom prst="rect">
            <a:avLst/>
          </a:prstGeom>
        </p:spPr>
      </p:pic>
      <p:pic>
        <p:nvPicPr>
          <p:cNvPr id="17" name="Picture 16">
            <a:extLst>
              <a:ext uri="{FF2B5EF4-FFF2-40B4-BE49-F238E27FC236}">
                <a16:creationId xmlns:a16="http://schemas.microsoft.com/office/drawing/2014/main" id="{E42C6EC1-E41E-6218-031E-5B8942567981}"/>
              </a:ext>
            </a:extLst>
          </p:cNvPr>
          <p:cNvPicPr>
            <a:picLocks noChangeAspect="1"/>
          </p:cNvPicPr>
          <p:nvPr/>
        </p:nvPicPr>
        <p:blipFill rotWithShape="1">
          <a:blip r:embed="rId7"/>
          <a:srcRect t="5807" b="5807"/>
          <a:stretch/>
        </p:blipFill>
        <p:spPr>
          <a:xfrm>
            <a:off x="3139671" y="3884595"/>
            <a:ext cx="1249200" cy="1249200"/>
          </a:xfrm>
          <a:prstGeom prst="rect">
            <a:avLst/>
          </a:prstGeom>
        </p:spPr>
      </p:pic>
      <p:pic>
        <p:nvPicPr>
          <p:cNvPr id="19" name="Picture 18">
            <a:extLst>
              <a:ext uri="{FF2B5EF4-FFF2-40B4-BE49-F238E27FC236}">
                <a16:creationId xmlns:a16="http://schemas.microsoft.com/office/drawing/2014/main" id="{B399B435-7C07-9CDB-A057-1B5B479905DD}"/>
              </a:ext>
            </a:extLst>
          </p:cNvPr>
          <p:cNvPicPr>
            <a:picLocks noChangeAspect="1"/>
          </p:cNvPicPr>
          <p:nvPr/>
        </p:nvPicPr>
        <p:blipFill rotWithShape="1">
          <a:blip r:embed="rId8"/>
          <a:srcRect/>
          <a:stretch/>
        </p:blipFill>
        <p:spPr>
          <a:xfrm>
            <a:off x="5431631" y="3884595"/>
            <a:ext cx="1249200" cy="1249200"/>
          </a:xfrm>
          <a:prstGeom prst="rect">
            <a:avLst/>
          </a:prstGeom>
        </p:spPr>
      </p:pic>
      <p:pic>
        <p:nvPicPr>
          <p:cNvPr id="25" name="Picture 24">
            <a:extLst>
              <a:ext uri="{FF2B5EF4-FFF2-40B4-BE49-F238E27FC236}">
                <a16:creationId xmlns:a16="http://schemas.microsoft.com/office/drawing/2014/main" id="{55DD712E-CEBE-5FD4-4FE5-F5092230E18D}"/>
              </a:ext>
            </a:extLst>
          </p:cNvPr>
          <p:cNvPicPr>
            <a:picLocks noChangeAspect="1"/>
          </p:cNvPicPr>
          <p:nvPr/>
        </p:nvPicPr>
        <p:blipFill rotWithShape="1">
          <a:blip r:embed="rId9"/>
          <a:srcRect l="31827" t="28768" r="33803" b="38373"/>
          <a:stretch/>
        </p:blipFill>
        <p:spPr>
          <a:xfrm>
            <a:off x="7612382" y="3837244"/>
            <a:ext cx="1249200" cy="1249200"/>
          </a:xfrm>
          <a:prstGeom prst="rect">
            <a:avLst/>
          </a:prstGeom>
        </p:spPr>
      </p:pic>
      <p:pic>
        <p:nvPicPr>
          <p:cNvPr id="27" name="Picture 26">
            <a:extLst>
              <a:ext uri="{FF2B5EF4-FFF2-40B4-BE49-F238E27FC236}">
                <a16:creationId xmlns:a16="http://schemas.microsoft.com/office/drawing/2014/main" id="{6D7B79DC-1FD4-78B8-6198-17413E17309B}"/>
              </a:ext>
            </a:extLst>
          </p:cNvPr>
          <p:cNvPicPr>
            <a:picLocks noChangeAspect="1"/>
          </p:cNvPicPr>
          <p:nvPr/>
        </p:nvPicPr>
        <p:blipFill rotWithShape="1">
          <a:blip r:embed="rId10"/>
          <a:srcRect l="-4435" t="3463" r="4435" b="14096"/>
          <a:stretch/>
        </p:blipFill>
        <p:spPr>
          <a:xfrm>
            <a:off x="9642320" y="3819360"/>
            <a:ext cx="1249200" cy="1249200"/>
          </a:xfrm>
          <a:prstGeom prst="rect">
            <a:avLst/>
          </a:prstGeom>
        </p:spPr>
      </p:pic>
      <p:sp>
        <p:nvSpPr>
          <p:cNvPr id="29" name="TextBox 28">
            <a:extLst>
              <a:ext uri="{FF2B5EF4-FFF2-40B4-BE49-F238E27FC236}">
                <a16:creationId xmlns:a16="http://schemas.microsoft.com/office/drawing/2014/main" id="{A1196DEE-67CA-90CD-70B5-2FD43439458A}"/>
              </a:ext>
            </a:extLst>
          </p:cNvPr>
          <p:cNvSpPr txBox="1"/>
          <p:nvPr/>
        </p:nvSpPr>
        <p:spPr>
          <a:xfrm>
            <a:off x="4860373" y="2771328"/>
            <a:ext cx="2377440" cy="523220"/>
          </a:xfrm>
          <a:prstGeom prst="rect">
            <a:avLst/>
          </a:prstGeom>
          <a:noFill/>
        </p:spPr>
        <p:txBody>
          <a:bodyPr wrap="square" rtlCol="0">
            <a:spAutoFit/>
          </a:bodyPr>
          <a:lstStyle/>
          <a:p>
            <a:pPr algn="ctr"/>
            <a:r>
              <a:rPr lang="en-US" sz="1400" dirty="0">
                <a:latin typeface="Bahnschrift" panose="020B0502040204020203" pitchFamily="34" charset="0"/>
                <a:cs typeface="Times New Roman" panose="02020603050405020304" pitchFamily="18" charset="0"/>
              </a:rPr>
              <a:t>Emily Thomas </a:t>
            </a:r>
          </a:p>
          <a:p>
            <a:pPr algn="ctr"/>
            <a:r>
              <a:rPr lang="en-US" sz="1200" dirty="0">
                <a:latin typeface="Bahnschrift" panose="020B0502040204020203" pitchFamily="34" charset="0"/>
                <a:cs typeface="Times New Roman" panose="02020603050405020304" pitchFamily="18" charset="0"/>
              </a:rPr>
              <a:t>Cognitive</a:t>
            </a:r>
            <a:r>
              <a:rPr lang="en-US" sz="1400" dirty="0">
                <a:latin typeface="Bahnschrift" panose="020B0502040204020203" pitchFamily="34" charset="0"/>
                <a:cs typeface="Times New Roman" panose="02020603050405020304" pitchFamily="18" charset="0"/>
              </a:rPr>
              <a:t> </a:t>
            </a:r>
            <a:r>
              <a:rPr lang="en-US" sz="1200" dirty="0">
                <a:latin typeface="Bahnschrift" panose="020B0502040204020203" pitchFamily="34" charset="0"/>
                <a:cs typeface="Times New Roman" panose="02020603050405020304" pitchFamily="18" charset="0"/>
              </a:rPr>
              <a:t>control</a:t>
            </a:r>
          </a:p>
        </p:txBody>
      </p:sp>
      <p:sp>
        <p:nvSpPr>
          <p:cNvPr id="30" name="TextBox 29">
            <a:extLst>
              <a:ext uri="{FF2B5EF4-FFF2-40B4-BE49-F238E27FC236}">
                <a16:creationId xmlns:a16="http://schemas.microsoft.com/office/drawing/2014/main" id="{27E9EC24-56EC-0BE5-A77D-020836B7BA5D}"/>
              </a:ext>
            </a:extLst>
          </p:cNvPr>
          <p:cNvSpPr txBox="1"/>
          <p:nvPr/>
        </p:nvSpPr>
        <p:spPr>
          <a:xfrm>
            <a:off x="9073171" y="2745910"/>
            <a:ext cx="2377440" cy="677108"/>
          </a:xfrm>
          <a:prstGeom prst="rect">
            <a:avLst/>
          </a:prstGeom>
          <a:noFill/>
        </p:spPr>
        <p:txBody>
          <a:bodyPr wrap="square" rtlCol="0">
            <a:spAutoFit/>
          </a:bodyPr>
          <a:lstStyle/>
          <a:p>
            <a:pPr algn="ctr"/>
            <a:r>
              <a:rPr lang="en-US" sz="1400" dirty="0" err="1">
                <a:latin typeface="Bahnschrift" panose="020B0502040204020203" pitchFamily="34" charset="0"/>
                <a:cs typeface="Times New Roman" panose="02020603050405020304" pitchFamily="18" charset="0"/>
              </a:rPr>
              <a:t>Taznin</a:t>
            </a:r>
            <a:r>
              <a:rPr lang="en-US" sz="1400" dirty="0">
                <a:latin typeface="Bahnschrift" panose="020B0502040204020203" pitchFamily="34" charset="0"/>
                <a:cs typeface="Times New Roman" panose="02020603050405020304" pitchFamily="18" charset="0"/>
              </a:rPr>
              <a:t> Hussain </a:t>
            </a:r>
          </a:p>
          <a:p>
            <a:pPr algn="ctr"/>
            <a:r>
              <a:rPr lang="en-US" sz="1200" dirty="0">
                <a:latin typeface="Bahnschrift" panose="020B0502040204020203" pitchFamily="34" charset="0"/>
                <a:cs typeface="Times New Roman" panose="02020603050405020304" pitchFamily="18" charset="0"/>
              </a:rPr>
              <a:t>Language acquisition among atypical children</a:t>
            </a:r>
          </a:p>
        </p:txBody>
      </p:sp>
      <p:sp>
        <p:nvSpPr>
          <p:cNvPr id="31" name="TextBox 30">
            <a:extLst>
              <a:ext uri="{FF2B5EF4-FFF2-40B4-BE49-F238E27FC236}">
                <a16:creationId xmlns:a16="http://schemas.microsoft.com/office/drawing/2014/main" id="{68BE761B-9B3D-0EA7-5091-441E416105A2}"/>
              </a:ext>
            </a:extLst>
          </p:cNvPr>
          <p:cNvSpPr txBox="1"/>
          <p:nvPr/>
        </p:nvSpPr>
        <p:spPr>
          <a:xfrm>
            <a:off x="7048262" y="2732871"/>
            <a:ext cx="2377440" cy="677108"/>
          </a:xfrm>
          <a:prstGeom prst="rect">
            <a:avLst/>
          </a:prstGeom>
          <a:noFill/>
        </p:spPr>
        <p:txBody>
          <a:bodyPr wrap="square" rtlCol="0">
            <a:spAutoFit/>
          </a:bodyPr>
          <a:lstStyle/>
          <a:p>
            <a:pPr algn="ctr"/>
            <a:r>
              <a:rPr lang="en-US" sz="1400" dirty="0">
                <a:latin typeface="Bahnschrift" panose="020B0502040204020203" pitchFamily="34" charset="0"/>
                <a:cs typeface="Times New Roman" panose="02020603050405020304" pitchFamily="18" charset="0"/>
              </a:rPr>
              <a:t>Shalu Kumari </a:t>
            </a:r>
          </a:p>
          <a:p>
            <a:pPr algn="ctr"/>
            <a:r>
              <a:rPr lang="en-US" sz="1200" dirty="0">
                <a:latin typeface="Bahnschrift" panose="020B0502040204020203" pitchFamily="34" charset="0"/>
                <a:cs typeface="Times New Roman" panose="02020603050405020304" pitchFamily="18" charset="0"/>
              </a:rPr>
              <a:t>Developing Digital Language Learning tools</a:t>
            </a:r>
          </a:p>
        </p:txBody>
      </p:sp>
      <p:sp>
        <p:nvSpPr>
          <p:cNvPr id="32" name="TextBox 31">
            <a:extLst>
              <a:ext uri="{FF2B5EF4-FFF2-40B4-BE49-F238E27FC236}">
                <a16:creationId xmlns:a16="http://schemas.microsoft.com/office/drawing/2014/main" id="{DBC4F0C9-DD69-2E1F-A532-2129CAAC307E}"/>
              </a:ext>
            </a:extLst>
          </p:cNvPr>
          <p:cNvSpPr txBox="1"/>
          <p:nvPr/>
        </p:nvSpPr>
        <p:spPr>
          <a:xfrm>
            <a:off x="2355256" y="5165266"/>
            <a:ext cx="2662160" cy="492443"/>
          </a:xfrm>
          <a:prstGeom prst="rect">
            <a:avLst/>
          </a:prstGeom>
          <a:noFill/>
        </p:spPr>
        <p:txBody>
          <a:bodyPr wrap="square" rtlCol="0">
            <a:spAutoFit/>
          </a:bodyPr>
          <a:lstStyle/>
          <a:p>
            <a:pPr algn="ctr"/>
            <a:r>
              <a:rPr lang="en-US" sz="1400" dirty="0" err="1">
                <a:latin typeface="Bahnschrift" panose="020B0502040204020203" pitchFamily="34" charset="0"/>
                <a:cs typeface="Times New Roman" panose="02020603050405020304" pitchFamily="18" charset="0"/>
              </a:rPr>
              <a:t>Nilanjana</a:t>
            </a:r>
            <a:r>
              <a:rPr lang="en-US" sz="1400" dirty="0">
                <a:latin typeface="Bahnschrift" panose="020B0502040204020203" pitchFamily="34" charset="0"/>
                <a:cs typeface="Times New Roman" panose="02020603050405020304" pitchFamily="18" charset="0"/>
              </a:rPr>
              <a:t> Chowdhury </a:t>
            </a:r>
          </a:p>
          <a:p>
            <a:pPr algn="ctr"/>
            <a:r>
              <a:rPr lang="en-US" sz="1200" dirty="0">
                <a:latin typeface="Bahnschrift" panose="020B0502040204020203" pitchFamily="34" charset="0"/>
                <a:cs typeface="Times New Roman" panose="02020603050405020304" pitchFamily="18" charset="0"/>
              </a:rPr>
              <a:t>Nuances of Language dominance</a:t>
            </a:r>
          </a:p>
        </p:txBody>
      </p:sp>
      <p:sp>
        <p:nvSpPr>
          <p:cNvPr id="33" name="TextBox 32">
            <a:extLst>
              <a:ext uri="{FF2B5EF4-FFF2-40B4-BE49-F238E27FC236}">
                <a16:creationId xmlns:a16="http://schemas.microsoft.com/office/drawing/2014/main" id="{6ACC4B84-993C-A804-F06C-986292280AA6}"/>
              </a:ext>
            </a:extLst>
          </p:cNvPr>
          <p:cNvSpPr txBox="1"/>
          <p:nvPr/>
        </p:nvSpPr>
        <p:spPr>
          <a:xfrm>
            <a:off x="9097800" y="5068560"/>
            <a:ext cx="2377440" cy="492443"/>
          </a:xfrm>
          <a:prstGeom prst="rect">
            <a:avLst/>
          </a:prstGeom>
          <a:noFill/>
        </p:spPr>
        <p:txBody>
          <a:bodyPr wrap="square" rtlCol="0">
            <a:spAutoFit/>
          </a:bodyPr>
          <a:lstStyle/>
          <a:p>
            <a:pPr algn="ctr"/>
            <a:r>
              <a:rPr lang="en-US" sz="1400" dirty="0">
                <a:latin typeface="Bahnschrift" panose="020B0502040204020203" pitchFamily="34" charset="0"/>
                <a:cs typeface="Times New Roman" panose="02020603050405020304" pitchFamily="18" charset="0"/>
              </a:rPr>
              <a:t>Chumki </a:t>
            </a:r>
            <a:r>
              <a:rPr lang="en-US" sz="1400" dirty="0" err="1">
                <a:latin typeface="Bahnschrift" panose="020B0502040204020203" pitchFamily="34" charset="0"/>
                <a:cs typeface="Times New Roman" panose="02020603050405020304" pitchFamily="18" charset="0"/>
              </a:rPr>
              <a:t>Payun</a:t>
            </a:r>
            <a:endParaRPr lang="en-US" sz="1400" dirty="0">
              <a:latin typeface="Bahnschrift" panose="020B0502040204020203" pitchFamily="34" charset="0"/>
              <a:cs typeface="Times New Roman" panose="02020603050405020304" pitchFamily="18" charset="0"/>
            </a:endParaRPr>
          </a:p>
          <a:p>
            <a:pPr algn="ctr"/>
            <a:r>
              <a:rPr lang="en-US" sz="1200" dirty="0">
                <a:latin typeface="Bahnschrift" panose="020B0502040204020203" pitchFamily="34" charset="0"/>
                <a:cs typeface="Times New Roman" panose="02020603050405020304" pitchFamily="18" charset="0"/>
              </a:rPr>
              <a:t>Heritage Language Processing</a:t>
            </a:r>
          </a:p>
        </p:txBody>
      </p:sp>
      <p:sp>
        <p:nvSpPr>
          <p:cNvPr id="34" name="TextBox 33">
            <a:extLst>
              <a:ext uri="{FF2B5EF4-FFF2-40B4-BE49-F238E27FC236}">
                <a16:creationId xmlns:a16="http://schemas.microsoft.com/office/drawing/2014/main" id="{2A9A3BBE-EB77-35BB-8A95-EF0C19C41A3D}"/>
              </a:ext>
            </a:extLst>
          </p:cNvPr>
          <p:cNvSpPr txBox="1"/>
          <p:nvPr/>
        </p:nvSpPr>
        <p:spPr>
          <a:xfrm>
            <a:off x="4907280" y="5179023"/>
            <a:ext cx="2377440" cy="492443"/>
          </a:xfrm>
          <a:prstGeom prst="rect">
            <a:avLst/>
          </a:prstGeom>
          <a:noFill/>
        </p:spPr>
        <p:txBody>
          <a:bodyPr wrap="square" rtlCol="0">
            <a:spAutoFit/>
          </a:bodyPr>
          <a:lstStyle/>
          <a:p>
            <a:pPr algn="ctr"/>
            <a:r>
              <a:rPr lang="en-US" sz="1400" dirty="0">
                <a:latin typeface="Bahnschrift" panose="020B0502040204020203" pitchFamily="34" charset="0"/>
                <a:cs typeface="Times New Roman" panose="02020603050405020304" pitchFamily="18" charset="0"/>
              </a:rPr>
              <a:t>Pratik Nanda </a:t>
            </a:r>
          </a:p>
          <a:p>
            <a:pPr algn="ctr"/>
            <a:r>
              <a:rPr lang="en-US" sz="1200" dirty="0">
                <a:latin typeface="Bahnschrift" panose="020B0502040204020203" pitchFamily="34" charset="0"/>
                <a:cs typeface="Times New Roman" panose="02020603050405020304" pitchFamily="18" charset="0"/>
              </a:rPr>
              <a:t>Spatial Cognition and language</a:t>
            </a:r>
          </a:p>
        </p:txBody>
      </p:sp>
      <p:sp>
        <p:nvSpPr>
          <p:cNvPr id="37" name="TextBox 36">
            <a:extLst>
              <a:ext uri="{FF2B5EF4-FFF2-40B4-BE49-F238E27FC236}">
                <a16:creationId xmlns:a16="http://schemas.microsoft.com/office/drawing/2014/main" id="{E20BCA3D-622D-AA18-A5A4-1F51711CEF6E}"/>
              </a:ext>
            </a:extLst>
          </p:cNvPr>
          <p:cNvSpPr txBox="1"/>
          <p:nvPr/>
        </p:nvSpPr>
        <p:spPr>
          <a:xfrm>
            <a:off x="7048262" y="5133795"/>
            <a:ext cx="2377440" cy="677108"/>
          </a:xfrm>
          <a:prstGeom prst="rect">
            <a:avLst/>
          </a:prstGeom>
          <a:noFill/>
        </p:spPr>
        <p:txBody>
          <a:bodyPr wrap="square" rtlCol="0">
            <a:spAutoFit/>
          </a:bodyPr>
          <a:lstStyle/>
          <a:p>
            <a:pPr algn="ctr"/>
            <a:r>
              <a:rPr lang="en-US" sz="1400" dirty="0" err="1">
                <a:latin typeface="Bahnschrift" panose="020B0502040204020203" pitchFamily="34" charset="0"/>
                <a:cs typeface="Times New Roman" panose="02020603050405020304" pitchFamily="18" charset="0"/>
              </a:rPr>
              <a:t>Koyel</a:t>
            </a:r>
            <a:r>
              <a:rPr lang="en-US" sz="1400" dirty="0">
                <a:latin typeface="Bahnschrift" panose="020B0502040204020203" pitchFamily="34" charset="0"/>
                <a:cs typeface="Times New Roman" panose="02020603050405020304" pitchFamily="18" charset="0"/>
              </a:rPr>
              <a:t> Mukherjee </a:t>
            </a:r>
          </a:p>
          <a:p>
            <a:pPr algn="ctr"/>
            <a:r>
              <a:rPr lang="en-US" sz="1200" dirty="0">
                <a:latin typeface="Bahnschrift" panose="020B0502040204020203" pitchFamily="34" charset="0"/>
                <a:cs typeface="Times New Roman" panose="02020603050405020304" pitchFamily="18" charset="0"/>
              </a:rPr>
              <a:t>Language learning through graphics</a:t>
            </a:r>
          </a:p>
        </p:txBody>
      </p:sp>
      <p:sp>
        <p:nvSpPr>
          <p:cNvPr id="42" name="TextBox 41">
            <a:extLst>
              <a:ext uri="{FF2B5EF4-FFF2-40B4-BE49-F238E27FC236}">
                <a16:creationId xmlns:a16="http://schemas.microsoft.com/office/drawing/2014/main" id="{0F8052FA-04FD-E1FD-30ED-03D355615CC3}"/>
              </a:ext>
            </a:extLst>
          </p:cNvPr>
          <p:cNvSpPr txBox="1"/>
          <p:nvPr/>
        </p:nvSpPr>
        <p:spPr>
          <a:xfrm>
            <a:off x="11719080" y="6410960"/>
            <a:ext cx="6096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11</a:t>
            </a:r>
            <a:endParaRPr lang="en-IN" sz="14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070FBD17-C124-4D94-C831-6805186AD2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6125" y="1379756"/>
            <a:ext cx="1136671" cy="1265733"/>
          </a:xfrm>
          <a:prstGeom prst="rect">
            <a:avLst/>
          </a:prstGeom>
          <a:solidFill>
            <a:schemeClr val="accent6">
              <a:lumMod val="75000"/>
            </a:schemeClr>
          </a:solidFill>
        </p:spPr>
      </p:pic>
      <p:sp>
        <p:nvSpPr>
          <p:cNvPr id="4" name="TextBox 3">
            <a:extLst>
              <a:ext uri="{FF2B5EF4-FFF2-40B4-BE49-F238E27FC236}">
                <a16:creationId xmlns:a16="http://schemas.microsoft.com/office/drawing/2014/main" id="{867F2AED-60DA-44FC-EFDB-95F535955D71}"/>
              </a:ext>
            </a:extLst>
          </p:cNvPr>
          <p:cNvSpPr txBox="1"/>
          <p:nvPr/>
        </p:nvSpPr>
        <p:spPr>
          <a:xfrm>
            <a:off x="3103814" y="2722066"/>
            <a:ext cx="1668099" cy="861774"/>
          </a:xfrm>
          <a:prstGeom prst="rect">
            <a:avLst/>
          </a:prstGeom>
          <a:noFill/>
        </p:spPr>
        <p:txBody>
          <a:bodyPr wrap="square" rtlCol="0">
            <a:spAutoFit/>
          </a:bodyPr>
          <a:lstStyle/>
          <a:p>
            <a:r>
              <a:rPr lang="en-IN" sz="1400" dirty="0" err="1">
                <a:latin typeface="Bahnschrift" panose="020B0502040204020203" pitchFamily="34" charset="0"/>
                <a:ea typeface="Tahoma" panose="020B0604030504040204" pitchFamily="34" charset="0"/>
                <a:cs typeface="Times New Roman" panose="02020603050405020304" pitchFamily="18" charset="0"/>
              </a:rPr>
              <a:t>Opangienla</a:t>
            </a:r>
            <a:r>
              <a:rPr lang="en-IN" sz="1400" dirty="0">
                <a:latin typeface="Bahnschrift" panose="020B0502040204020203" pitchFamily="34" charset="0"/>
                <a:ea typeface="Tahoma" panose="020B0604030504040204" pitchFamily="34" charset="0"/>
                <a:cs typeface="Times New Roman" panose="02020603050405020304" pitchFamily="18" charset="0"/>
              </a:rPr>
              <a:t> </a:t>
            </a:r>
            <a:r>
              <a:rPr lang="en-IN" sz="1400" dirty="0" err="1">
                <a:latin typeface="Bahnschrift" panose="020B0502040204020203" pitchFamily="34" charset="0"/>
                <a:ea typeface="Tahoma" panose="020B0604030504040204" pitchFamily="34" charset="0"/>
                <a:cs typeface="Times New Roman" panose="02020603050405020304" pitchFamily="18" charset="0"/>
              </a:rPr>
              <a:t>Kechu</a:t>
            </a:r>
            <a:endParaRPr lang="en-IN" sz="1400" dirty="0">
              <a:latin typeface="Bahnschrift" panose="020B0502040204020203" pitchFamily="34" charset="0"/>
              <a:ea typeface="Tahoma" panose="020B0604030504040204" pitchFamily="34" charset="0"/>
              <a:cs typeface="Times New Roman" panose="02020603050405020304" pitchFamily="18" charset="0"/>
            </a:endParaRPr>
          </a:p>
          <a:p>
            <a:pPr algn="ctr"/>
            <a:r>
              <a:rPr lang="en-IN" sz="1200" dirty="0">
                <a:latin typeface="Bahnschrift" panose="020B0502040204020203" pitchFamily="34" charset="0"/>
                <a:ea typeface="Tahoma" panose="020B0604030504040204" pitchFamily="34" charset="0"/>
                <a:cs typeface="Times New Roman" panose="02020603050405020304" pitchFamily="18" charset="0"/>
              </a:rPr>
              <a:t>Role of context on bilingual language processing</a:t>
            </a:r>
          </a:p>
        </p:txBody>
      </p:sp>
      <p:pic>
        <p:nvPicPr>
          <p:cNvPr id="6" name="Picture 5">
            <a:extLst>
              <a:ext uri="{FF2B5EF4-FFF2-40B4-BE49-F238E27FC236}">
                <a16:creationId xmlns:a16="http://schemas.microsoft.com/office/drawing/2014/main" id="{0EA5F84F-0826-8815-3F97-BAF5C170A169}"/>
              </a:ext>
            </a:extLst>
          </p:cNvPr>
          <p:cNvPicPr>
            <a:picLocks noChangeAspect="1"/>
          </p:cNvPicPr>
          <p:nvPr/>
        </p:nvPicPr>
        <p:blipFill>
          <a:blip r:embed="rId12"/>
          <a:stretch>
            <a:fillRect/>
          </a:stretch>
        </p:blipFill>
        <p:spPr>
          <a:xfrm>
            <a:off x="603848" y="1792839"/>
            <a:ext cx="1663363" cy="2177747"/>
          </a:xfrm>
          <a:prstGeom prst="rect">
            <a:avLst/>
          </a:prstGeom>
        </p:spPr>
      </p:pic>
      <p:sp>
        <p:nvSpPr>
          <p:cNvPr id="2" name="Rectangle 1">
            <a:extLst>
              <a:ext uri="{FF2B5EF4-FFF2-40B4-BE49-F238E27FC236}">
                <a16:creationId xmlns:a16="http://schemas.microsoft.com/office/drawing/2014/main" id="{03362667-B5DF-6463-2A12-23F98A8E7FF9}"/>
              </a:ext>
            </a:extLst>
          </p:cNvPr>
          <p:cNvSpPr/>
          <p:nvPr/>
        </p:nvSpPr>
        <p:spPr>
          <a:xfrm>
            <a:off x="2478885" y="1296997"/>
            <a:ext cx="8887315" cy="4584379"/>
          </a:xfrm>
          <a:prstGeom prst="rect">
            <a:avLst/>
          </a:pr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Audio 4">
            <a:hlinkClick r:id="" action="ppaction://media"/>
            <a:extLst>
              <a:ext uri="{FF2B5EF4-FFF2-40B4-BE49-F238E27FC236}">
                <a16:creationId xmlns:a16="http://schemas.microsoft.com/office/drawing/2014/main" id="{BA130611-2A61-6243-9DA6-6236F946B2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80125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4360-EB1F-7067-5262-7CE1405D8182}"/>
              </a:ext>
            </a:extLst>
          </p:cNvPr>
          <p:cNvSpPr>
            <a:spLocks noGrp="1"/>
          </p:cNvSpPr>
          <p:nvPr>
            <p:ph type="title"/>
          </p:nvPr>
        </p:nvSpPr>
        <p:spPr>
          <a:xfrm>
            <a:off x="847023" y="397933"/>
            <a:ext cx="10657591" cy="973667"/>
          </a:xfrm>
        </p:spPr>
        <p:txBody>
          <a:bodyPr>
            <a:normAutofit/>
          </a:bodyPr>
          <a:lstStyle/>
          <a:p>
            <a:pPr algn="ctr"/>
            <a:r>
              <a:rPr lang="en-US" sz="2800" b="1" u="sng" dirty="0">
                <a:solidFill>
                  <a:srgbClr val="002060"/>
                </a:solidFill>
                <a:latin typeface="Bahnschrift Light" panose="020B0502040204020203" pitchFamily="34" charset="0"/>
                <a:cs typeface="Times New Roman" panose="02020603050405020304" pitchFamily="18" charset="0"/>
              </a:rPr>
              <a:t>Domains in which the scholars are engaged</a:t>
            </a:r>
            <a:endParaRPr lang="en-IN" sz="2800" b="1" u="sng" dirty="0">
              <a:solidFill>
                <a:srgbClr val="002060"/>
              </a:solidFill>
              <a:latin typeface="Bahnschrift Light" panose="020B0502040204020203" pitchFamily="34" charset="0"/>
              <a:cs typeface="Times New Roman" panose="02020603050405020304" pitchFamily="18" charset="0"/>
            </a:endParaRPr>
          </a:p>
        </p:txBody>
      </p:sp>
      <p:sp useBgFill="1">
        <p:nvSpPr>
          <p:cNvPr id="3" name="Content Placeholder 2">
            <a:extLst>
              <a:ext uri="{FF2B5EF4-FFF2-40B4-BE49-F238E27FC236}">
                <a16:creationId xmlns:a16="http://schemas.microsoft.com/office/drawing/2014/main" id="{4B211445-8B09-FD77-D69C-0FB34FD1CC44}"/>
              </a:ext>
            </a:extLst>
          </p:cNvPr>
          <p:cNvSpPr>
            <a:spLocks noGrp="1"/>
          </p:cNvSpPr>
          <p:nvPr>
            <p:ph idx="1"/>
          </p:nvPr>
        </p:nvSpPr>
        <p:spPr>
          <a:xfrm>
            <a:off x="1187115" y="1418026"/>
            <a:ext cx="9817769" cy="4782750"/>
          </a:xfrm>
          <a:effectLst>
            <a:outerShdw blurRad="50800" dist="50800" dir="5400000" algn="ctr" rotWithShape="0">
              <a:srgbClr val="000000">
                <a:alpha val="0"/>
              </a:srgbClr>
            </a:outerShdw>
          </a:effectLst>
        </p:spPr>
        <p:txBody>
          <a:bodyPr vert="horz" lIns="91440" tIns="45720" rIns="91440" bIns="45720" rtlCol="0" anchor="t">
            <a:normAutofit lnSpcReduction="10000"/>
          </a:bodyPr>
          <a:lstStyle/>
          <a:p>
            <a:pPr marL="342265" indent="-342265" algn="just"/>
            <a:r>
              <a:rPr lang="en-US" sz="2000" dirty="0">
                <a:solidFill>
                  <a:schemeClr val="tx1"/>
                </a:solidFill>
                <a:latin typeface="Bahnschrift Light" panose="020B0502040204020203" pitchFamily="34" charset="0"/>
                <a:cs typeface="Times New Roman" panose="02020603050405020304" pitchFamily="18" charset="0"/>
              </a:rPr>
              <a:t>The predominant focus of research revolve around cognitive investigations:</a:t>
            </a:r>
          </a:p>
          <a:p>
            <a:pPr marL="342265" indent="-342265" algn="just"/>
            <a:endParaRPr lang="en-US" sz="2000" dirty="0">
              <a:solidFill>
                <a:schemeClr val="tx1"/>
              </a:solidFill>
              <a:latin typeface="Bahnschrift Light" panose="020B0502040204020203" pitchFamily="34" charset="0"/>
              <a:cs typeface="Times New Roman" panose="02020603050405020304" pitchFamily="18" charset="0"/>
            </a:endParaRPr>
          </a:p>
          <a:p>
            <a:pPr marL="742315" lvl="1" indent="-342265" algn="just"/>
            <a:r>
              <a:rPr lang="en-US" sz="1800" dirty="0">
                <a:solidFill>
                  <a:schemeClr val="tx1"/>
                </a:solidFill>
                <a:latin typeface="Bahnschrift Light" panose="020B0502040204020203" pitchFamily="34" charset="0"/>
                <a:cs typeface="Times New Roman"/>
              </a:rPr>
              <a:t>Bilingualism: language processing and how this is affected by the socio-cultural and interactional context. </a:t>
            </a:r>
          </a:p>
          <a:p>
            <a:pPr marL="742315" lvl="1" indent="-342265" algn="just"/>
            <a:r>
              <a:rPr lang="en-US" sz="1800" dirty="0">
                <a:solidFill>
                  <a:schemeClr val="tx1"/>
                </a:solidFill>
                <a:latin typeface="Bahnschrift Light" panose="020B0502040204020203" pitchFamily="34" charset="0"/>
                <a:cs typeface="Times New Roman"/>
              </a:rPr>
              <a:t>Cognitive control mechanism among young adults and its interaction with language switching patterns. </a:t>
            </a:r>
            <a:endParaRPr lang="en-US" sz="1800" dirty="0">
              <a:solidFill>
                <a:schemeClr val="tx1"/>
              </a:solidFill>
              <a:latin typeface="Bahnschrift Light" panose="020B0502040204020203" pitchFamily="34" charset="0"/>
              <a:cs typeface="Times New Roman" panose="02020603050405020304" pitchFamily="18" charset="0"/>
            </a:endParaRPr>
          </a:p>
          <a:p>
            <a:pPr marL="742315" lvl="1" indent="-285115" algn="just"/>
            <a:r>
              <a:rPr lang="en-US" sz="1800" dirty="0">
                <a:solidFill>
                  <a:schemeClr val="tx1"/>
                </a:solidFill>
                <a:latin typeface="Bahnschrift Light" panose="020B0502040204020203" pitchFamily="34" charset="0"/>
                <a:cs typeface="Times New Roman"/>
              </a:rPr>
              <a:t>Methods of Language Learning: Approaches in newer pedagogy of language learning, using digital platform and cognitive grammar as well as comics/graphics.  </a:t>
            </a:r>
          </a:p>
          <a:p>
            <a:pPr marL="742315" lvl="1" indent="-285115" algn="just"/>
            <a:r>
              <a:rPr lang="en-US" sz="1800" dirty="0">
                <a:solidFill>
                  <a:schemeClr val="tx1"/>
                </a:solidFill>
                <a:latin typeface="Bahnschrift Light" panose="020B0502040204020203" pitchFamily="34" charset="0"/>
                <a:cs typeface="Times New Roman"/>
              </a:rPr>
              <a:t>Heritage Language Processing: the processing strategies of heritage language: comprehension and production.  </a:t>
            </a:r>
          </a:p>
          <a:p>
            <a:pPr marL="742315" lvl="1" indent="-285115" algn="just"/>
            <a:r>
              <a:rPr lang="en-US" sz="1800" dirty="0">
                <a:solidFill>
                  <a:schemeClr val="tx1"/>
                </a:solidFill>
                <a:latin typeface="Bahnschrift Light" panose="020B0502040204020203" pitchFamily="34" charset="0"/>
                <a:cs typeface="Times New Roman"/>
              </a:rPr>
              <a:t>Cross-linguistic study of spatial cognition and language and its neural representation. </a:t>
            </a:r>
            <a:endParaRPr lang="en-US" sz="1800" dirty="0">
              <a:solidFill>
                <a:schemeClr val="tx1"/>
              </a:solidFill>
              <a:latin typeface="Bahnschrift Light" panose="020B0502040204020203" pitchFamily="34" charset="0"/>
              <a:cs typeface="Times New Roman" panose="02020603050405020304" pitchFamily="18" charset="0"/>
            </a:endParaRPr>
          </a:p>
          <a:p>
            <a:pPr marL="742315" lvl="1" indent="-285115" algn="just"/>
            <a:r>
              <a:rPr lang="en-US" sz="1800" dirty="0">
                <a:solidFill>
                  <a:schemeClr val="tx1"/>
                </a:solidFill>
                <a:latin typeface="Bahnschrift Light" panose="020B0502040204020203" pitchFamily="34" charset="0"/>
                <a:cs typeface="Times New Roman"/>
              </a:rPr>
              <a:t>Language Processing among neurologically atypical children: Focus is on the children on the Autism Spectrum and how they produce and comprehend language</a:t>
            </a:r>
            <a:r>
              <a:rPr lang="en-US" sz="2000" dirty="0">
                <a:solidFill>
                  <a:schemeClr val="tx1"/>
                </a:solidFill>
                <a:latin typeface="Bahnschrift Light" panose="020B0502040204020203" pitchFamily="34" charset="0"/>
                <a:cs typeface="Times New Roman"/>
              </a:rPr>
              <a:t>.  </a:t>
            </a:r>
            <a:endParaRPr lang="en-IN" sz="2000" dirty="0">
              <a:solidFill>
                <a:schemeClr val="tx1"/>
              </a:solidFill>
              <a:latin typeface="Bahnschrift Light" panose="020B0502040204020203" pitchFamily="34" charset="0"/>
              <a:cs typeface="Times New Roman"/>
            </a:endParaRPr>
          </a:p>
          <a:p>
            <a:pPr marL="742315" lvl="1" indent="-285115" algn="just"/>
            <a:endParaRPr lang="en-IN" dirty="0">
              <a:latin typeface="Bahnschrift" panose="020B0502040204020203" pitchFamily="34" charset="0"/>
            </a:endParaRPr>
          </a:p>
        </p:txBody>
      </p:sp>
      <p:sp>
        <p:nvSpPr>
          <p:cNvPr id="7" name="TextBox 6">
            <a:extLst>
              <a:ext uri="{FF2B5EF4-FFF2-40B4-BE49-F238E27FC236}">
                <a16:creationId xmlns:a16="http://schemas.microsoft.com/office/drawing/2014/main" id="{C6FFDD67-9437-5436-A0DD-66D5305E92EE}"/>
              </a:ext>
            </a:extLst>
          </p:cNvPr>
          <p:cNvSpPr txBox="1"/>
          <p:nvPr/>
        </p:nvSpPr>
        <p:spPr>
          <a:xfrm>
            <a:off x="11765280" y="6390640"/>
            <a:ext cx="3556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6</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F5DEABE-413A-9B48-AC4F-C2191EA7B2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73338413"/>
      </p:ext>
    </p:extLst>
  </p:cSld>
  <p:clrMapOvr>
    <a:masterClrMapping/>
  </p:clrMapOvr>
  <p:transition spd="slow" advTm="40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AC1D-F4E3-4A9D-BF53-9517F511FC59}"/>
              </a:ext>
            </a:extLst>
          </p:cNvPr>
          <p:cNvSpPr>
            <a:spLocks noGrp="1"/>
          </p:cNvSpPr>
          <p:nvPr>
            <p:ph type="title"/>
          </p:nvPr>
        </p:nvSpPr>
        <p:spPr>
          <a:xfrm>
            <a:off x="3206305" y="602382"/>
            <a:ext cx="5779389" cy="1083543"/>
          </a:xfrm>
        </p:spPr>
        <p:txBody>
          <a:bodyPr>
            <a:normAutofit/>
          </a:bodyPr>
          <a:lstStyle/>
          <a:p>
            <a:pPr algn="ctr"/>
            <a:r>
              <a:rPr lang="en-IN" sz="2800" u="sng" dirty="0">
                <a:solidFill>
                  <a:srgbClr val="002060"/>
                </a:solidFill>
                <a:latin typeface="Bahnschrift Light" panose="020B0502040204020203" pitchFamily="34" charset="0"/>
              </a:rPr>
              <a:t>Collaborations</a:t>
            </a:r>
          </a:p>
        </p:txBody>
      </p:sp>
      <p:sp>
        <p:nvSpPr>
          <p:cNvPr id="3" name="Content Placeholder 2">
            <a:extLst>
              <a:ext uri="{FF2B5EF4-FFF2-40B4-BE49-F238E27FC236}">
                <a16:creationId xmlns:a16="http://schemas.microsoft.com/office/drawing/2014/main" id="{49114933-CB6E-FE35-07C5-0AE8BDA0108D}"/>
              </a:ext>
            </a:extLst>
          </p:cNvPr>
          <p:cNvSpPr>
            <a:spLocks noGrp="1"/>
          </p:cNvSpPr>
          <p:nvPr>
            <p:ph idx="1"/>
          </p:nvPr>
        </p:nvSpPr>
        <p:spPr>
          <a:xfrm>
            <a:off x="612475" y="1791103"/>
            <a:ext cx="10892137" cy="4790852"/>
          </a:xfrm>
        </p:spPr>
        <p:txBody>
          <a:bodyPr>
            <a:normAutofit/>
          </a:bodyPr>
          <a:lstStyle/>
          <a:p>
            <a:pPr algn="just"/>
            <a:r>
              <a:rPr lang="en-IN" sz="2000" dirty="0">
                <a:latin typeface="Bahnschrift Light" panose="020B0502040204020203" pitchFamily="34" charset="0"/>
              </a:rPr>
              <a:t>Within IITG, I work together with other faculty members in areas of machine learning, acoustic studies of languages etc.</a:t>
            </a:r>
          </a:p>
          <a:p>
            <a:pPr algn="just"/>
            <a:endParaRPr lang="en-IN" sz="2000" dirty="0">
              <a:latin typeface="Bahnschrift Light" panose="020B0502040204020203" pitchFamily="34" charset="0"/>
            </a:endParaRPr>
          </a:p>
          <a:p>
            <a:pPr algn="just"/>
            <a:r>
              <a:rPr lang="en-IN" sz="2000" dirty="0">
                <a:latin typeface="Bahnschrift Light" panose="020B0502040204020203" pitchFamily="34" charset="0"/>
              </a:rPr>
              <a:t>Internationally, I have collaborated with a large group of researchers in multi-lab studies in areas of facial feedback analysis, metaphor processing and trust in algorithm.(2 papers published. 3</a:t>
            </a:r>
            <a:r>
              <a:rPr lang="en-IN" sz="2000" baseline="30000" dirty="0">
                <a:latin typeface="Bahnschrift Light" panose="020B0502040204020203" pitchFamily="34" charset="0"/>
              </a:rPr>
              <a:t>rd</a:t>
            </a:r>
            <a:r>
              <a:rPr lang="en-IN" sz="2000" dirty="0">
                <a:latin typeface="Bahnschrift Light" panose="020B0502040204020203" pitchFamily="34" charset="0"/>
              </a:rPr>
              <a:t> under review).</a:t>
            </a:r>
          </a:p>
          <a:p>
            <a:pPr algn="just"/>
            <a:endParaRPr lang="en-IN" sz="2000" dirty="0">
              <a:latin typeface="Bahnschrift Light" panose="020B0502040204020203" pitchFamily="34" charset="0"/>
            </a:endParaRPr>
          </a:p>
          <a:p>
            <a:pPr algn="just"/>
            <a:r>
              <a:rPr lang="en-IN" sz="2000" dirty="0">
                <a:latin typeface="Bahnschrift Light" panose="020B0502040204020203" pitchFamily="34" charset="0"/>
              </a:rPr>
              <a:t>And now, I join the prestigious </a:t>
            </a:r>
            <a:r>
              <a:rPr lang="en-IN" sz="2000" dirty="0" err="1">
                <a:latin typeface="Bahnschrift Light" panose="020B0502040204020203" pitchFamily="34" charset="0"/>
              </a:rPr>
              <a:t>iBrain</a:t>
            </a:r>
            <a:r>
              <a:rPr lang="en-IN" sz="2000" dirty="0">
                <a:latin typeface="Bahnschrift Light" panose="020B0502040204020203" pitchFamily="34" charset="0"/>
              </a:rPr>
              <a:t> group.   </a:t>
            </a:r>
          </a:p>
          <a:p>
            <a:endParaRPr lang="en-IN" dirty="0"/>
          </a:p>
        </p:txBody>
      </p:sp>
      <p:pic>
        <p:nvPicPr>
          <p:cNvPr id="4" name="Audio 3">
            <a:hlinkClick r:id="" action="ppaction://media"/>
            <a:extLst>
              <a:ext uri="{FF2B5EF4-FFF2-40B4-BE49-F238E27FC236}">
                <a16:creationId xmlns:a16="http://schemas.microsoft.com/office/drawing/2014/main" id="{3024B8CE-D4C9-0041-898E-25BE22A7B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3958658"/>
      </p:ext>
    </p:extLst>
  </p:cSld>
  <p:clrMapOvr>
    <a:masterClrMapping/>
  </p:clrMapOvr>
  <mc:AlternateContent xmlns:mc="http://schemas.openxmlformats.org/markup-compatibility/2006">
    <mc:Choice xmlns:p14="http://schemas.microsoft.com/office/powerpoint/2010/main" Requires="p14">
      <p:transition spd="slow" p14:dur="2000" advTm="21560"/>
    </mc:Choice>
    <mc:Fallback>
      <p:transition spd="slow" advTm="2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1567</TotalTime>
  <Words>1365</Words>
  <Application>Microsoft Macintosh PowerPoint</Application>
  <PresentationFormat>Widescreen</PresentationFormat>
  <Paragraphs>117</Paragraphs>
  <Slides>15</Slides>
  <Notes>1</Notes>
  <HiddenSlides>0</HiddenSlides>
  <MMClips>15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Arial</vt:lpstr>
      <vt:lpstr>Arial Black</vt:lpstr>
      <vt:lpstr>Bahnschrift</vt:lpstr>
      <vt:lpstr>Bahnschrift Condensed</vt:lpstr>
      <vt:lpstr>Bahnschrift Light</vt:lpstr>
      <vt:lpstr>Bahnschrift Light SemiCondensed</vt:lpstr>
      <vt:lpstr>Bahnschrift SemiBold</vt:lpstr>
      <vt:lpstr>Bradley Hand ITC</vt:lpstr>
      <vt:lpstr>Calibri</vt:lpstr>
      <vt:lpstr>Calibri Light</vt:lpstr>
      <vt:lpstr>Gill Sans MT</vt:lpstr>
      <vt:lpstr>Manrope Var</vt:lpstr>
      <vt:lpstr>Times New Roman</vt:lpstr>
      <vt:lpstr>Custom Design</vt:lpstr>
      <vt:lpstr>Gallery</vt:lpstr>
      <vt:lpstr>                           Introducing                  INDIAN INSTITUTE OF TECHNOLOGY, GUWAHATI    </vt:lpstr>
      <vt:lpstr>Where we are located</vt:lpstr>
      <vt:lpstr>Introduction</vt:lpstr>
      <vt:lpstr>Some details</vt:lpstr>
      <vt:lpstr>Research Activities at IIT Guwahati</vt:lpstr>
      <vt:lpstr>Introducing myself</vt:lpstr>
      <vt:lpstr>PowerPoint Presentation</vt:lpstr>
      <vt:lpstr>Domains in which the scholars are engaged</vt:lpstr>
      <vt:lpstr>Collaborations</vt:lpstr>
      <vt:lpstr>Workplan for iBrain</vt:lpstr>
      <vt:lpstr>iBrain seminar series on frontiers of brain and cognitive sciences</vt:lpstr>
      <vt:lpstr>iBrain Training-workshop: methods in brain and cognitive sciences</vt:lpstr>
      <vt:lpstr>Students’ corner</vt:lpstr>
      <vt:lpstr>Travel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INSTITUTE OF TECHNOLOGY, GUWAHATI</dc:title>
  <dc:creator>CHUMKI PAYUN</dc:creator>
  <cp:lastModifiedBy>boris gutkin</cp:lastModifiedBy>
  <cp:revision>44</cp:revision>
  <dcterms:created xsi:type="dcterms:W3CDTF">2023-06-02T06:43:13Z</dcterms:created>
  <dcterms:modified xsi:type="dcterms:W3CDTF">2023-06-21T08:34:08Z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